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9"/>
  </p:notesMasterIdLst>
  <p:handoutMasterIdLst>
    <p:handoutMasterId r:id="rId40"/>
  </p:handoutMasterIdLst>
  <p:sldIdLst>
    <p:sldId id="343" r:id="rId2"/>
    <p:sldId id="353" r:id="rId3"/>
    <p:sldId id="347" r:id="rId4"/>
    <p:sldId id="355" r:id="rId5"/>
    <p:sldId id="577" r:id="rId6"/>
    <p:sldId id="596" r:id="rId7"/>
    <p:sldId id="624" r:id="rId8"/>
    <p:sldId id="638" r:id="rId9"/>
    <p:sldId id="645" r:id="rId10"/>
    <p:sldId id="630" r:id="rId11"/>
    <p:sldId id="626" r:id="rId12"/>
    <p:sldId id="587" r:id="rId13"/>
    <p:sldId id="634" r:id="rId14"/>
    <p:sldId id="667" r:id="rId15"/>
    <p:sldId id="640" r:id="rId16"/>
    <p:sldId id="673" r:id="rId17"/>
    <p:sldId id="694" r:id="rId18"/>
    <p:sldId id="688" r:id="rId19"/>
    <p:sldId id="695" r:id="rId20"/>
    <p:sldId id="691" r:id="rId21"/>
    <p:sldId id="696" r:id="rId22"/>
    <p:sldId id="702" r:id="rId23"/>
    <p:sldId id="697" r:id="rId24"/>
    <p:sldId id="578" r:id="rId25"/>
    <p:sldId id="692" r:id="rId26"/>
    <p:sldId id="700" r:id="rId27"/>
    <p:sldId id="693" r:id="rId28"/>
    <p:sldId id="703" r:id="rId29"/>
    <p:sldId id="704" r:id="rId30"/>
    <p:sldId id="705" r:id="rId31"/>
    <p:sldId id="689" r:id="rId32"/>
    <p:sldId id="690" r:id="rId33"/>
    <p:sldId id="701" r:id="rId34"/>
    <p:sldId id="648" r:id="rId35"/>
    <p:sldId id="593" r:id="rId36"/>
    <p:sldId id="569" r:id="rId37"/>
    <p:sldId id="26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a Pascual-Salcedo" initials="LP" lastIdx="15" clrIdx="0">
    <p:extLst>
      <p:ext uri="{19B8F6BF-5375-455C-9EA6-DF929625EA0E}">
        <p15:presenceInfo xmlns:p15="http://schemas.microsoft.com/office/powerpoint/2012/main" userId="6bc05c919d25ca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B6AD"/>
    <a:srgbClr val="2BA09C"/>
    <a:srgbClr val="207D76"/>
    <a:srgbClr val="A1A1A1"/>
    <a:srgbClr val="FD981F"/>
    <a:srgbClr val="CCE7CD"/>
    <a:srgbClr val="B1DBB8"/>
    <a:srgbClr val="065D71"/>
    <a:srgbClr val="95BD9E"/>
    <a:srgbClr val="20AB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8" autoAdjust="0"/>
    <p:restoredTop sz="92440" autoAdjust="0"/>
  </p:normalViewPr>
  <p:slideViewPr>
    <p:cSldViewPr snapToGrid="0">
      <p:cViewPr>
        <p:scale>
          <a:sx n="75" d="100"/>
          <a:sy n="75" d="100"/>
        </p:scale>
        <p:origin x="546" y="3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6" d="100"/>
          <a:sy n="56" d="100"/>
        </p:scale>
        <p:origin x="277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B4B4374-7D62-447E-999C-8F9B899243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2FA84B2-8E56-4136-85A2-1617294A5E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760AA0-1A84-417F-9E00-BE53253660F3}" type="datetimeFigureOut">
              <a:rPr lang="es-ES" smtClean="0"/>
              <a:t>19/11/2018</a:t>
            </a:fld>
            <a:endParaRPr lang="es-ES"/>
          </a:p>
        </p:txBody>
      </p:sp>
      <p:sp>
        <p:nvSpPr>
          <p:cNvPr id="4" name="Marcador de pie de página 3">
            <a:extLst>
              <a:ext uri="{FF2B5EF4-FFF2-40B4-BE49-F238E27FC236}">
                <a16:creationId xmlns:a16="http://schemas.microsoft.com/office/drawing/2014/main" id="{43F0A5F7-0D5A-4D66-920B-DAD5F47D25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2DBCB865-1181-471B-B3C6-60F2C57E60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96E42D-2DEB-4349-BA43-B10E9F565BAE}" type="slidenum">
              <a:rPr lang="es-ES" smtClean="0"/>
              <a:t>‹Nº›</a:t>
            </a:fld>
            <a:endParaRPr lang="es-ES"/>
          </a:p>
        </p:txBody>
      </p:sp>
    </p:spTree>
    <p:extLst>
      <p:ext uri="{BB962C8B-B14F-4D97-AF65-F5344CB8AC3E}">
        <p14:creationId xmlns:p14="http://schemas.microsoft.com/office/powerpoint/2010/main" val="2592446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ABDEE-7EE1-407B-BD23-AB3EC56B2144}" type="datetimeFigureOut">
              <a:rPr lang="es-ES" smtClean="0"/>
              <a:t>19/11/2018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62DC5-ABF7-4959-9A1E-6CB5ACCF59FF}" type="slidenum">
              <a:rPr lang="es-ES" smtClean="0"/>
              <a:t>‹Nº›</a:t>
            </a:fld>
            <a:endParaRPr lang="es-ES"/>
          </a:p>
        </p:txBody>
      </p:sp>
    </p:spTree>
    <p:extLst>
      <p:ext uri="{BB962C8B-B14F-4D97-AF65-F5344CB8AC3E}">
        <p14:creationId xmlns:p14="http://schemas.microsoft.com/office/powerpoint/2010/main" val="1234028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bienvenidos. Soy Lara de Cobaltaire y me voy a encargar de esta </a:t>
            </a:r>
            <a:r>
              <a:rPr lang="es-ES" dirty="0" err="1"/>
              <a:t>webinar</a:t>
            </a:r>
            <a:r>
              <a:rPr lang="es-ES" dirty="0"/>
              <a:t>.</a:t>
            </a:r>
          </a:p>
        </p:txBody>
      </p:sp>
      <p:sp>
        <p:nvSpPr>
          <p:cNvPr id="4" name="Marcador de número de diapositiva 3"/>
          <p:cNvSpPr>
            <a:spLocks noGrp="1"/>
          </p:cNvSpPr>
          <p:nvPr>
            <p:ph type="sldNum" sz="quarter" idx="10"/>
          </p:nvPr>
        </p:nvSpPr>
        <p:spPr/>
        <p:txBody>
          <a:bodyPr/>
          <a:lstStyle/>
          <a:p>
            <a:fld id="{4B762DC5-ABF7-4959-9A1E-6CB5ACCF59FF}" type="slidenum">
              <a:rPr lang="es-ES" smtClean="0"/>
              <a:t>1</a:t>
            </a:fld>
            <a:endParaRPr lang="es-ES"/>
          </a:p>
        </p:txBody>
      </p:sp>
    </p:spTree>
    <p:extLst>
      <p:ext uri="{BB962C8B-B14F-4D97-AF65-F5344CB8AC3E}">
        <p14:creationId xmlns:p14="http://schemas.microsoft.com/office/powerpoint/2010/main" val="376314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noProof="0" dirty="0"/>
              <a:t>Gracias por asistir. </a:t>
            </a:r>
          </a:p>
          <a:p>
            <a:endParaRPr lang="es-ES" noProof="0" dirty="0"/>
          </a:p>
          <a:p>
            <a:r>
              <a:rPr lang="es-ES" noProof="0" dirty="0"/>
              <a:t>Primero quiero confirmar que me veis y me escucháis bien, ¿Podéis confirmar por favor?</a:t>
            </a:r>
          </a:p>
          <a:p>
            <a:r>
              <a:rPr lang="es-ES" noProof="0" dirty="0"/>
              <a:t>Perfecto.</a:t>
            </a:r>
          </a:p>
          <a:p>
            <a:endParaRPr lang="es-ES" noProof="0" dirty="0"/>
          </a:p>
          <a:p>
            <a:r>
              <a:rPr lang="es-ES" noProof="0" dirty="0"/>
              <a:t>Esta presentación es en directo y al final podréis hacer todas las preguntas que queráis a través del chat. Mientras esté en la presentación no puedo responder porque no puedo estar a dos cosas a la vez.</a:t>
            </a:r>
          </a:p>
          <a:p>
            <a:endParaRPr lang="es-ES" noProof="0" dirty="0"/>
          </a:p>
          <a:p>
            <a:r>
              <a:rPr lang="es-ES" dirty="0"/>
              <a:t>Por favor, apaga  cualquier distracción estilo redes sociales, móviles, teléfonos, etc. </a:t>
            </a:r>
          </a:p>
          <a:p>
            <a:r>
              <a:rPr lang="es-ES" dirty="0"/>
              <a:t>Es importante que te concentres  en la presentación para que luego puedas hacerme las preguntas</a:t>
            </a:r>
          </a:p>
          <a:p>
            <a:r>
              <a:rPr lang="es-ES" dirty="0"/>
              <a:t>Os recomiendo también que tengáis algo para apuntar como un cuaderno o algún folio.</a:t>
            </a:r>
          </a:p>
          <a:p>
            <a:endParaRPr lang="es-ES" noProof="0" dirty="0"/>
          </a:p>
          <a:p>
            <a:r>
              <a:rPr lang="es-ES" dirty="0"/>
              <a:t>Al terminar este </a:t>
            </a:r>
            <a:r>
              <a:rPr lang="es-ES" dirty="0" err="1"/>
              <a:t>webinar</a:t>
            </a:r>
            <a:r>
              <a:rPr lang="es-ES" dirty="0"/>
              <a:t> entenderás qué es SAP HANA, cuáles son las principales tareas y posibilidades que tiene. Para aquellos que aún no tenéis SAP HANA os permitirá entender por qué es tan importante y para los que ya lo tenéis podréis entender qué opciones os ofrece para mejorar vuestras respectivas áreas.</a:t>
            </a:r>
          </a:p>
          <a:p>
            <a:r>
              <a:rPr lang="es-ES" dirty="0"/>
              <a:t>La verdad que es una base de datos fantástica.</a:t>
            </a:r>
          </a:p>
          <a:p>
            <a:endParaRPr lang="es-ES" noProof="0" dirty="0"/>
          </a:p>
          <a:p>
            <a:r>
              <a:rPr lang="es-ES" dirty="0"/>
              <a:t>Y os recuerdo que </a:t>
            </a:r>
            <a:r>
              <a:rPr lang="es-ES" noProof="0" dirty="0"/>
              <a:t>para aquellos que se queden hasta el final tendrán un regalo.</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5245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Debido a ello puedo dar soporte a proyectos de Planificación y Consolidación, y a pesar de que tengo un perfil más técnico también puedo dar soporte funcional. Me he especializado en herramientas de SAP. Las cuales encuentro muy completas y eficientes.</a:t>
            </a:r>
          </a:p>
          <a:p>
            <a:endParaRPr lang="es-ES" dirty="0"/>
          </a:p>
          <a:p>
            <a:r>
              <a:rPr lang="es-ES" sz="1200" noProof="0" dirty="0"/>
              <a:t>Estudié ingenieria técnica informatica y debido a mi trabajo, también realicé estudios financieros. Llevo más de 7 años trabajando en consultoría con empresas como Accenture o Indra y clientes como Amadeus o Banco Santander.</a:t>
            </a:r>
          </a:p>
          <a:p>
            <a:pPr algn="l">
              <a:lnSpc>
                <a:spcPts val="1325"/>
              </a:lnSpc>
            </a:pPr>
            <a:endParaRPr lang="es-ES" sz="1200" noProof="0" dirty="0">
              <a:latin typeface="Montserrat" panose="00000500000000000000" pitchFamily="50" charset="0"/>
              <a:ea typeface="Source Sans Pro" charset="0"/>
              <a:cs typeface="Source Sans Pro" charset="0"/>
            </a:endParaRPr>
          </a:p>
          <a:p>
            <a:pPr algn="l">
              <a:lnSpc>
                <a:spcPts val="1325"/>
              </a:lnSpc>
            </a:pPr>
            <a:r>
              <a:rPr lang="es-ES" sz="1200" noProof="0" dirty="0">
                <a:latin typeface="Montserrat" panose="00000500000000000000" pitchFamily="50" charset="0"/>
                <a:ea typeface="Source Sans Pro" charset="0"/>
                <a:cs typeface="Source Sans Pro" charset="0"/>
              </a:rPr>
              <a:t>Mi formación es bastante variada, siempre he considero que un trabajo bien hecho empieza con motivación y una Buena formación. Así que después de estudiar informatica, amplié mis conocimientos con estudios de finanzas.</a:t>
            </a:r>
          </a:p>
          <a:p>
            <a:pPr algn="l">
              <a:lnSpc>
                <a:spcPts val="1325"/>
              </a:lnSpc>
            </a:pPr>
            <a:r>
              <a:rPr lang="es-ES" sz="1200" noProof="0" dirty="0">
                <a:latin typeface="Montserrat" panose="00000500000000000000" pitchFamily="50" charset="0"/>
                <a:ea typeface="Source Sans Pro" charset="0"/>
                <a:cs typeface="Source Sans Pro" charset="0"/>
              </a:rPr>
              <a:t>Además, durante este tiempo he ido trabajando con distintas herramientas y módulos de SAP. </a:t>
            </a:r>
          </a:p>
          <a:p>
            <a:pPr algn="l">
              <a:lnSpc>
                <a:spcPts val="1325"/>
              </a:lnSpc>
            </a:pPr>
            <a:r>
              <a:rPr lang="es-ES" sz="1200" noProof="0" dirty="0">
                <a:latin typeface="Montserrat" panose="00000500000000000000" pitchFamily="50" charset="0"/>
                <a:ea typeface="Source Sans Pro" charset="0"/>
                <a:cs typeface="Source Sans Pro" charset="0"/>
              </a:rPr>
              <a:t>SAP es una empresa que está continuamente sacando novedades al mercado, por lo que pue puede ser todo un reto mantenerse al día.</a:t>
            </a:r>
          </a:p>
          <a:p>
            <a:endParaRPr lang="es-ES" dirty="0"/>
          </a:p>
        </p:txBody>
      </p:sp>
      <p:sp>
        <p:nvSpPr>
          <p:cNvPr id="4" name="Marcador de número de diapositiva 3"/>
          <p:cNvSpPr>
            <a:spLocks noGrp="1"/>
          </p:cNvSpPr>
          <p:nvPr>
            <p:ph type="sldNum" sz="quarter" idx="10"/>
          </p:nvPr>
        </p:nvSpPr>
        <p:spPr/>
        <p:txBody>
          <a:bodyPr/>
          <a:lstStyle/>
          <a:p>
            <a:fld id="{4B762DC5-ABF7-4959-9A1E-6CB5ACCF59FF}" type="slidenum">
              <a:rPr lang="es-ES" smtClean="0"/>
              <a:t>3</a:t>
            </a:fld>
            <a:endParaRPr lang="es-ES"/>
          </a:p>
        </p:txBody>
      </p:sp>
    </p:spTree>
    <p:extLst>
      <p:ext uri="{BB962C8B-B14F-4D97-AF65-F5344CB8AC3E}">
        <p14:creationId xmlns:p14="http://schemas.microsoft.com/office/powerpoint/2010/main" val="109107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Fraud is expensive in so many ways. It decimates retirement accounts, ruins reputations and inflicts mental anguish. Businesses, owners and investors lose billions from the theft of cash and other assets, devaluation and lost economic opportunities.</a:t>
            </a:r>
            <a:endParaRPr lang="es-ES" dirty="0"/>
          </a:p>
          <a:p>
            <a:endParaRPr lang="es-ES" dirty="0"/>
          </a:p>
        </p:txBody>
      </p:sp>
      <p:sp>
        <p:nvSpPr>
          <p:cNvPr id="4" name="Marcador de número de diapositiva 3"/>
          <p:cNvSpPr>
            <a:spLocks noGrp="1"/>
          </p:cNvSpPr>
          <p:nvPr>
            <p:ph type="sldNum" sz="quarter" idx="10"/>
          </p:nvPr>
        </p:nvSpPr>
        <p:spPr/>
        <p:txBody>
          <a:bodyPr/>
          <a:lstStyle/>
          <a:p>
            <a:fld id="{4B762DC5-ABF7-4959-9A1E-6CB5ACCF59FF}" type="slidenum">
              <a:rPr lang="es-ES" smtClean="0"/>
              <a:t>10</a:t>
            </a:fld>
            <a:endParaRPr lang="es-ES"/>
          </a:p>
        </p:txBody>
      </p:sp>
    </p:spTree>
    <p:extLst>
      <p:ext uri="{BB962C8B-B14F-4D97-AF65-F5344CB8AC3E}">
        <p14:creationId xmlns:p14="http://schemas.microsoft.com/office/powerpoint/2010/main" val="210735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parte es muy interesante.</a:t>
            </a:r>
          </a:p>
          <a:p>
            <a:r>
              <a:rPr lang="es-ES" dirty="0"/>
              <a:t>Aquí SAP HANA te permite usar algoritmos sobre cualquier tipo de texto, incluso de fotos o vídeos.</a:t>
            </a:r>
          </a:p>
          <a:p>
            <a:endParaRPr lang="es-ES" dirty="0"/>
          </a:p>
          <a:p>
            <a:r>
              <a:rPr lang="es-ES" dirty="0"/>
              <a:t>¿Qué usos comunes conocemos?</a:t>
            </a:r>
          </a:p>
          <a:p>
            <a:r>
              <a:rPr lang="es-ES" dirty="0"/>
              <a:t>…</a:t>
            </a:r>
          </a:p>
        </p:txBody>
      </p:sp>
      <p:sp>
        <p:nvSpPr>
          <p:cNvPr id="4" name="Marcador de número de diapositiva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81536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fraude es más común en actores internos que externos, por lo que invertir en los trabajadores es tan importante como invertir en la tecnología.</a:t>
            </a:r>
          </a:p>
        </p:txBody>
      </p:sp>
      <p:sp>
        <p:nvSpPr>
          <p:cNvPr id="4" name="Marcador de número de diapositiva 3"/>
          <p:cNvSpPr>
            <a:spLocks noGrp="1"/>
          </p:cNvSpPr>
          <p:nvPr>
            <p:ph type="sldNum" sz="quarter" idx="10"/>
          </p:nvPr>
        </p:nvSpPr>
        <p:spPr/>
        <p:txBody>
          <a:bodyPr/>
          <a:lstStyle/>
          <a:p>
            <a:fld id="{4B762DC5-ABF7-4959-9A1E-6CB5ACCF59FF}" type="slidenum">
              <a:rPr lang="es-ES" smtClean="0"/>
              <a:t>32</a:t>
            </a:fld>
            <a:endParaRPr lang="es-ES"/>
          </a:p>
        </p:txBody>
      </p:sp>
    </p:spTree>
    <p:extLst>
      <p:ext uri="{BB962C8B-B14F-4D97-AF65-F5344CB8AC3E}">
        <p14:creationId xmlns:p14="http://schemas.microsoft.com/office/powerpoint/2010/main" val="95575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noProof="0" dirty="0"/>
              <a:t>Gracias por asistir. </a:t>
            </a:r>
          </a:p>
          <a:p>
            <a:endParaRPr lang="es-ES" noProof="0" dirty="0"/>
          </a:p>
          <a:p>
            <a:r>
              <a:rPr lang="es-ES" noProof="0" dirty="0"/>
              <a:t>Primero quiero confirmar que me veis y me escucháis bien, ¿Podéis confirmar por favor?</a:t>
            </a:r>
          </a:p>
          <a:p>
            <a:r>
              <a:rPr lang="es-ES" noProof="0" dirty="0"/>
              <a:t>Perfecto.</a:t>
            </a:r>
          </a:p>
          <a:p>
            <a:endParaRPr lang="es-ES" noProof="0" dirty="0"/>
          </a:p>
          <a:p>
            <a:r>
              <a:rPr lang="es-ES" noProof="0" dirty="0"/>
              <a:t>Esta presentación es en directo y al final podréis hacer todas las preguntas que queráis a través del chat. Mientras esté en la presentación no puedo responder porque no puedo estar a dos cosas a la vez.</a:t>
            </a:r>
          </a:p>
          <a:p>
            <a:endParaRPr lang="es-ES" noProof="0" dirty="0"/>
          </a:p>
          <a:p>
            <a:r>
              <a:rPr lang="es-ES" dirty="0"/>
              <a:t>Por favor, apaga  cualquier distracción estilo redes sociales, móviles, teléfonos, etc. </a:t>
            </a:r>
          </a:p>
          <a:p>
            <a:r>
              <a:rPr lang="es-ES" dirty="0"/>
              <a:t>Es importante que te concentres  en la presentación para que luego puedas hacerme las preguntas</a:t>
            </a:r>
          </a:p>
          <a:p>
            <a:r>
              <a:rPr lang="es-ES" dirty="0"/>
              <a:t>Os recomiendo también que tengáis algo para apuntar como un cuaderno o algún folio.</a:t>
            </a:r>
          </a:p>
          <a:p>
            <a:endParaRPr lang="es-ES" noProof="0" dirty="0"/>
          </a:p>
          <a:p>
            <a:r>
              <a:rPr lang="es-ES" dirty="0"/>
              <a:t>Al terminar este </a:t>
            </a:r>
            <a:r>
              <a:rPr lang="es-ES" dirty="0" err="1"/>
              <a:t>webinar</a:t>
            </a:r>
            <a:r>
              <a:rPr lang="es-ES" dirty="0"/>
              <a:t> entenderás qué es SAP HANA, cuáles son las principales tareas y posibilidades que tiene. Para aquellos que aún no tenéis SAP HANA os permitirá entender por qué es tan importante y para los que ya lo tenéis podréis entender qué opciones os ofrece para mejorar vuestras respectivas áreas.</a:t>
            </a:r>
          </a:p>
          <a:p>
            <a:r>
              <a:rPr lang="es-ES" dirty="0"/>
              <a:t>La verdad que es una base de datos fantástica.</a:t>
            </a:r>
          </a:p>
          <a:p>
            <a:endParaRPr lang="es-ES" noProof="0" dirty="0"/>
          </a:p>
          <a:p>
            <a:r>
              <a:rPr lang="es-ES" dirty="0"/>
              <a:t>Y os recuerdo que </a:t>
            </a:r>
            <a:r>
              <a:rPr lang="es-ES" noProof="0" dirty="0"/>
              <a:t>para aquellos que se queden hasta el final tendrán un regalo.</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203239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229710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D9939-4486-434F-9C96-00A6F0D247E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6007C82-1946-45EA-8395-D0EC9A6944C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273BAEC-AC2B-49E1-A0D6-EE84927E9DC3}"/>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5" name="Marcador de pie de página 4">
            <a:extLst>
              <a:ext uri="{FF2B5EF4-FFF2-40B4-BE49-F238E27FC236}">
                <a16:creationId xmlns:a16="http://schemas.microsoft.com/office/drawing/2014/main" id="{9F06B4C5-D2C7-4E24-9FA6-793696F1650F}"/>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5">
            <a:extLst>
              <a:ext uri="{FF2B5EF4-FFF2-40B4-BE49-F238E27FC236}">
                <a16:creationId xmlns:a16="http://schemas.microsoft.com/office/drawing/2014/main" id="{C5747BD0-FC40-4F2D-8D6A-5EB429F76FA4}"/>
              </a:ext>
            </a:extLst>
          </p:cNvPr>
          <p:cNvSpPr>
            <a:spLocks noGrp="1"/>
          </p:cNvSpPr>
          <p:nvPr>
            <p:ph type="sldNum" sz="quarter" idx="4"/>
          </p:nvPr>
        </p:nvSpPr>
        <p:spPr>
          <a:xfrm>
            <a:off x="11201400" y="2095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1396300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B827AF-2663-4AD2-BA77-47468703AD86}"/>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FA0BE5F-3178-490E-AE19-234FFBC928A5}"/>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70759D8-F8F2-4265-B1E2-51C9788CD062}"/>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5" name="Marcador de pie de página 4">
            <a:extLst>
              <a:ext uri="{FF2B5EF4-FFF2-40B4-BE49-F238E27FC236}">
                <a16:creationId xmlns:a16="http://schemas.microsoft.com/office/drawing/2014/main" id="{48DE963B-8101-48D9-B296-D9FBC123504E}"/>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EF817217-D8D0-484C-AAF8-CF210567EEA3}"/>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7" name="Marcador de número de diapositiva 5">
            <a:extLst>
              <a:ext uri="{FF2B5EF4-FFF2-40B4-BE49-F238E27FC236}">
                <a16:creationId xmlns:a16="http://schemas.microsoft.com/office/drawing/2014/main" id="{1FDB41CD-CE0E-4F0B-BDD7-8DF7B191084B}"/>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3230941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C4EA884-E09F-4DFD-8C04-3509A86B5BB9}"/>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5" name="Marcador de pie de página 4">
            <a:extLst>
              <a:ext uri="{FF2B5EF4-FFF2-40B4-BE49-F238E27FC236}">
                <a16:creationId xmlns:a16="http://schemas.microsoft.com/office/drawing/2014/main" id="{1BAB3AA3-CBDA-46B4-8737-560BC58D6393}"/>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FECA4720-EA8A-42CF-8984-BE84BF43CDE2}"/>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7" name="Marcador de número de diapositiva 5">
            <a:extLst>
              <a:ext uri="{FF2B5EF4-FFF2-40B4-BE49-F238E27FC236}">
                <a16:creationId xmlns:a16="http://schemas.microsoft.com/office/drawing/2014/main" id="{737C5A52-24A6-446C-B0D6-86BA6EB85823}"/>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3930213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Background">
    <p:spTree>
      <p:nvGrpSpPr>
        <p:cNvPr id="1" name=""/>
        <p:cNvGrpSpPr/>
        <p:nvPr/>
      </p:nvGrpSpPr>
      <p:grpSpPr>
        <a:xfrm>
          <a:off x="0" y="0"/>
          <a:ext cx="0" cy="0"/>
          <a:chOff x="0" y="0"/>
          <a:chExt cx="0" cy="0"/>
        </a:xfrm>
      </p:grpSpPr>
      <p:sp>
        <p:nvSpPr>
          <p:cNvPr id="4" name="Picture Placeholder 13"/>
          <p:cNvSpPr>
            <a:spLocks noGrp="1"/>
          </p:cNvSpPr>
          <p:nvPr>
            <p:ph type="pic" sz="quarter" idx="26"/>
          </p:nvPr>
        </p:nvSpPr>
        <p:spPr>
          <a:xfrm>
            <a:off x="1" y="-3964"/>
            <a:ext cx="12191999" cy="6861964"/>
          </a:xfrm>
          <a:prstGeom prst="rect">
            <a:avLst/>
          </a:prstGeo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75514706-EA24-4750-93BF-B447996F9142}"/>
              </a:ext>
            </a:extLst>
          </p:cNvPr>
          <p:cNvSpPr>
            <a:spLocks noGrp="1"/>
          </p:cNvSpPr>
          <p:nvPr>
            <p:ph type="sldNum" sz="quarter" idx="4"/>
          </p:nvPr>
        </p:nvSpPr>
        <p:spPr>
          <a:xfrm>
            <a:off x="11188700" y="2476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4084783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Main Image">
    <p:spTree>
      <p:nvGrpSpPr>
        <p:cNvPr id="1" name=""/>
        <p:cNvGrpSpPr/>
        <p:nvPr/>
      </p:nvGrpSpPr>
      <p:grpSpPr>
        <a:xfrm>
          <a:off x="0" y="0"/>
          <a:ext cx="0" cy="0"/>
          <a:chOff x="0" y="0"/>
          <a:chExt cx="0" cy="0"/>
        </a:xfrm>
      </p:grpSpPr>
      <p:sp>
        <p:nvSpPr>
          <p:cNvPr id="5" name="Rectangle 4"/>
          <p:cNvSpPr/>
          <p:nvPr userDrawn="1"/>
        </p:nvSpPr>
        <p:spPr>
          <a:xfrm>
            <a:off x="446166" y="133815"/>
            <a:ext cx="1661964" cy="37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 name="Marcador de número de diapositiva 5">
            <a:extLst>
              <a:ext uri="{FF2B5EF4-FFF2-40B4-BE49-F238E27FC236}">
                <a16:creationId xmlns:a16="http://schemas.microsoft.com/office/drawing/2014/main" id="{49326613-4F83-473C-9D11-87EDA4EF3A7A}"/>
              </a:ext>
            </a:extLst>
          </p:cNvPr>
          <p:cNvSpPr>
            <a:spLocks noGrp="1"/>
          </p:cNvSpPr>
          <p:nvPr>
            <p:ph type="sldNum" sz="quarter" idx="4"/>
          </p:nvPr>
        </p:nvSpPr>
        <p:spPr>
          <a:xfrm>
            <a:off x="11188700" y="2476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2055026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0" y="0"/>
            <a:ext cx="4272030"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3" name="Marcador de número de diapositiva 5">
            <a:extLst>
              <a:ext uri="{FF2B5EF4-FFF2-40B4-BE49-F238E27FC236}">
                <a16:creationId xmlns:a16="http://schemas.microsoft.com/office/drawing/2014/main" id="{69FAF512-12DD-4213-BF2B-E3A16B4C9A6F}"/>
              </a:ext>
            </a:extLst>
          </p:cNvPr>
          <p:cNvSpPr>
            <a:spLocks noGrp="1"/>
          </p:cNvSpPr>
          <p:nvPr>
            <p:ph type="sldNum" sz="quarter" idx="4"/>
          </p:nvPr>
        </p:nvSpPr>
        <p:spPr>
          <a:xfrm>
            <a:off x="11188700" y="2476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1801685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1462330" y="0"/>
            <a:ext cx="4732259" cy="6858000"/>
          </a:xfrm>
          <a:prstGeom prst="parallelogram">
            <a:avLst>
              <a:gd name="adj" fmla="val 54870"/>
            </a:avLst>
          </a:prstGeom>
          <a:solidFill>
            <a:schemeClr val="bg1">
              <a:lumMod val="95000"/>
            </a:schemeClr>
          </a:solidFill>
        </p:spPr>
        <p:txBody>
          <a:bodyPr>
            <a:normAutofit/>
          </a:bodyPr>
          <a:lstStyle>
            <a:lvl1pPr>
              <a:defRPr sz="1400"/>
            </a:lvl1pPr>
          </a:lstStyle>
          <a:p>
            <a:endParaRPr lang="en-US"/>
          </a:p>
        </p:txBody>
      </p:sp>
      <p:sp>
        <p:nvSpPr>
          <p:cNvPr id="3" name="Marcador de número de diapositiva 5">
            <a:extLst>
              <a:ext uri="{FF2B5EF4-FFF2-40B4-BE49-F238E27FC236}">
                <a16:creationId xmlns:a16="http://schemas.microsoft.com/office/drawing/2014/main" id="{157D9EB6-4FF1-44EA-A395-750E0AFE1CA5}"/>
              </a:ext>
            </a:extLst>
          </p:cNvPr>
          <p:cNvSpPr>
            <a:spLocks noGrp="1"/>
          </p:cNvSpPr>
          <p:nvPr>
            <p:ph type="sldNum" sz="quarter" idx="4"/>
          </p:nvPr>
        </p:nvSpPr>
        <p:spPr>
          <a:xfrm>
            <a:off x="11188700" y="2476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2906856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reak_Image">
    <p:spTree>
      <p:nvGrpSpPr>
        <p:cNvPr id="1" name=""/>
        <p:cNvGrpSpPr/>
        <p:nvPr/>
      </p:nvGrpSpPr>
      <p:grpSpPr>
        <a:xfrm>
          <a:off x="0" y="0"/>
          <a:ext cx="0" cy="0"/>
          <a:chOff x="0" y="0"/>
          <a:chExt cx="0" cy="0"/>
        </a:xfrm>
      </p:grpSpPr>
      <p:sp>
        <p:nvSpPr>
          <p:cNvPr id="7" name="Picture Placeholder 13"/>
          <p:cNvSpPr>
            <a:spLocks noGrp="1"/>
          </p:cNvSpPr>
          <p:nvPr>
            <p:ph type="pic" sz="quarter" idx="13"/>
          </p:nvPr>
        </p:nvSpPr>
        <p:spPr>
          <a:xfrm>
            <a:off x="-4910" y="-1"/>
            <a:ext cx="12196910" cy="2908301"/>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3836623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CAF81-853D-44A3-AD33-33810335B86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EFFAC0D-C09C-4B3B-AA74-4F703CA17B63}"/>
              </a:ext>
            </a:extLst>
          </p:cNvPr>
          <p:cNvSpPr>
            <a:spLocks noGrp="1"/>
          </p:cNvSpPr>
          <p:nvPr>
            <p:ph idx="1"/>
          </p:nvPr>
        </p:nvSpPr>
        <p:spPr>
          <a:xfrm>
            <a:off x="838200" y="1825625"/>
            <a:ext cx="10515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AC49EF8-58F6-47DB-AE28-086A678BA04B}"/>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5" name="Marcador de pie de página 4">
            <a:extLst>
              <a:ext uri="{FF2B5EF4-FFF2-40B4-BE49-F238E27FC236}">
                <a16:creationId xmlns:a16="http://schemas.microsoft.com/office/drawing/2014/main" id="{B37834A0-7B2B-4B8A-B2B8-372FBE800D04}"/>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5A5C2B4F-9117-4BE0-9D12-E7C89F7ECA17}"/>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7" name="Marcador de número de diapositiva 5">
            <a:extLst>
              <a:ext uri="{FF2B5EF4-FFF2-40B4-BE49-F238E27FC236}">
                <a16:creationId xmlns:a16="http://schemas.microsoft.com/office/drawing/2014/main" id="{6F993D2F-321C-4582-B846-568C71C21C56}"/>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119929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A63E0-5B05-4E24-923C-7BF37B8C41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DC803E1-7464-4F62-B930-B97BD69B3AC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ADA52D0-D80D-4184-8040-7CC235CB891A}"/>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5" name="Marcador de pie de página 4">
            <a:extLst>
              <a:ext uri="{FF2B5EF4-FFF2-40B4-BE49-F238E27FC236}">
                <a16:creationId xmlns:a16="http://schemas.microsoft.com/office/drawing/2014/main" id="{73AA688A-B24C-4B89-BD7E-0C30DDD70B7B}"/>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172B3C77-5107-484A-A453-9B28BDFAAA0F}"/>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7" name="Marcador de número de diapositiva 5">
            <a:extLst>
              <a:ext uri="{FF2B5EF4-FFF2-40B4-BE49-F238E27FC236}">
                <a16:creationId xmlns:a16="http://schemas.microsoft.com/office/drawing/2014/main" id="{F99069E8-371C-424C-ABEE-AFFE5C8B4008}"/>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885961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B93AA-6513-4703-BECF-352AEF729DF7}"/>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08F64C8-DE95-4E8F-9425-CFF4226B45FD}"/>
              </a:ext>
            </a:extLst>
          </p:cNvPr>
          <p:cNvSpPr>
            <a:spLocks noGrp="1"/>
          </p:cNvSpPr>
          <p:nvPr>
            <p:ph sz="half" idx="1"/>
          </p:nvPr>
        </p:nvSpPr>
        <p:spPr>
          <a:xfrm>
            <a:off x="838200" y="1825625"/>
            <a:ext cx="5181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9D9BCF3-A99B-4A92-85B3-50A712ACAE74}"/>
              </a:ext>
            </a:extLst>
          </p:cNvPr>
          <p:cNvSpPr>
            <a:spLocks noGrp="1"/>
          </p:cNvSpPr>
          <p:nvPr>
            <p:ph sz="half" idx="2"/>
          </p:nvPr>
        </p:nvSpPr>
        <p:spPr>
          <a:xfrm>
            <a:off x="6172200" y="1825625"/>
            <a:ext cx="5181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16AD945-011B-4169-B5DF-8FF0D36CE604}"/>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6" name="Marcador de pie de página 5">
            <a:extLst>
              <a:ext uri="{FF2B5EF4-FFF2-40B4-BE49-F238E27FC236}">
                <a16:creationId xmlns:a16="http://schemas.microsoft.com/office/drawing/2014/main" id="{CC095C91-129A-4F9D-86F5-FC1A7A32E7B9}"/>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C65735EB-2E01-4D3B-809A-9DFD3E5D0275}"/>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8" name="Marcador de número de diapositiva 5">
            <a:extLst>
              <a:ext uri="{FF2B5EF4-FFF2-40B4-BE49-F238E27FC236}">
                <a16:creationId xmlns:a16="http://schemas.microsoft.com/office/drawing/2014/main" id="{ADE2034C-8D86-4A2D-8A79-26F4B9C47017}"/>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2692275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192F7-1138-4807-BD31-ED9A75DBAE98}"/>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C5BADC5-85F0-4B9C-B114-81C660E8247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1DB69EF-CC37-4B21-ABCC-771996B45D88}"/>
              </a:ext>
            </a:extLst>
          </p:cNvPr>
          <p:cNvSpPr>
            <a:spLocks noGrp="1"/>
          </p:cNvSpPr>
          <p:nvPr>
            <p:ph sz="half" idx="2"/>
          </p:nvPr>
        </p:nvSpPr>
        <p:spPr>
          <a:xfrm>
            <a:off x="839788" y="2505075"/>
            <a:ext cx="5157787"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350BB42-21FA-46E6-964B-F6E8A85E644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8D9F602-476E-49B5-8D1D-0E78DC7BBC24}"/>
              </a:ext>
            </a:extLst>
          </p:cNvPr>
          <p:cNvSpPr>
            <a:spLocks noGrp="1"/>
          </p:cNvSpPr>
          <p:nvPr>
            <p:ph sz="quarter" idx="4"/>
          </p:nvPr>
        </p:nvSpPr>
        <p:spPr>
          <a:xfrm>
            <a:off x="6172200" y="2505075"/>
            <a:ext cx="5183188"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39F5226-2764-43DE-B798-A694CE6D2590}"/>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8" name="Marcador de pie de página 7">
            <a:extLst>
              <a:ext uri="{FF2B5EF4-FFF2-40B4-BE49-F238E27FC236}">
                <a16:creationId xmlns:a16="http://schemas.microsoft.com/office/drawing/2014/main" id="{365CB077-D82B-4385-9F5F-C6D9DF67F4C6}"/>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9" name="Marcador de número de diapositiva 8">
            <a:extLst>
              <a:ext uri="{FF2B5EF4-FFF2-40B4-BE49-F238E27FC236}">
                <a16:creationId xmlns:a16="http://schemas.microsoft.com/office/drawing/2014/main" id="{29E6088E-661F-4D48-8117-BB278FE916A7}"/>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10" name="Marcador de número de diapositiva 5">
            <a:extLst>
              <a:ext uri="{FF2B5EF4-FFF2-40B4-BE49-F238E27FC236}">
                <a16:creationId xmlns:a16="http://schemas.microsoft.com/office/drawing/2014/main" id="{5AF6AA2A-57B2-4C4A-B511-3DAFC1FB8A9E}"/>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1954540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7DD63-027F-4E92-B58B-7249D6866994}"/>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055DAA-BC45-4506-B79B-4AA66FF6074E}"/>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4" name="Marcador de pie de página 3">
            <a:extLst>
              <a:ext uri="{FF2B5EF4-FFF2-40B4-BE49-F238E27FC236}">
                <a16:creationId xmlns:a16="http://schemas.microsoft.com/office/drawing/2014/main" id="{CE7E06E2-AA16-4969-8B72-53214DAD3E30}"/>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5" name="Marcador de número de diapositiva 4">
            <a:extLst>
              <a:ext uri="{FF2B5EF4-FFF2-40B4-BE49-F238E27FC236}">
                <a16:creationId xmlns:a16="http://schemas.microsoft.com/office/drawing/2014/main" id="{259BE10B-A3EB-46B4-86FF-5A2212A66BAF}"/>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6" name="Marcador de número de diapositiva 5">
            <a:extLst>
              <a:ext uri="{FF2B5EF4-FFF2-40B4-BE49-F238E27FC236}">
                <a16:creationId xmlns:a16="http://schemas.microsoft.com/office/drawing/2014/main" id="{5987D6FE-7402-4598-8C4F-329CA0CF0E01}"/>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4004734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5E21D9-B240-43E2-BCC2-18C5C33E1513}"/>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3" name="Marcador de pie de página 2">
            <a:extLst>
              <a:ext uri="{FF2B5EF4-FFF2-40B4-BE49-F238E27FC236}">
                <a16:creationId xmlns:a16="http://schemas.microsoft.com/office/drawing/2014/main" id="{87298C16-70F3-489B-B32D-E8ABA6DE6135}"/>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4" name="Marcador de número de diapositiva 3">
            <a:extLst>
              <a:ext uri="{FF2B5EF4-FFF2-40B4-BE49-F238E27FC236}">
                <a16:creationId xmlns:a16="http://schemas.microsoft.com/office/drawing/2014/main" id="{0050EE41-07C7-45DA-A98F-C73FB269E07D}"/>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5" name="Marcador de número de diapositiva 5">
            <a:extLst>
              <a:ext uri="{FF2B5EF4-FFF2-40B4-BE49-F238E27FC236}">
                <a16:creationId xmlns:a16="http://schemas.microsoft.com/office/drawing/2014/main" id="{CE635453-A994-48CC-AB6F-91174CA82FE7}"/>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332654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AB848-0FF7-4652-8BDC-6BF13C93FF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72BAC12-D300-41FB-AE8F-2DA6329D532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FAE3935-909D-47B2-85A1-B189651AA2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F0C7D20-A42E-412A-8D6F-3E3FCC4E60FA}"/>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6" name="Marcador de pie de página 5">
            <a:extLst>
              <a:ext uri="{FF2B5EF4-FFF2-40B4-BE49-F238E27FC236}">
                <a16:creationId xmlns:a16="http://schemas.microsoft.com/office/drawing/2014/main" id="{161A378F-B0CD-4416-9CA4-30759AB49063}"/>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65B204B2-33FB-4275-8E10-F476A7C3194D}"/>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8" name="Marcador de número de diapositiva 5">
            <a:extLst>
              <a:ext uri="{FF2B5EF4-FFF2-40B4-BE49-F238E27FC236}">
                <a16:creationId xmlns:a16="http://schemas.microsoft.com/office/drawing/2014/main" id="{4600708A-CF27-4CAB-8CE1-FAE8A374D2BE}"/>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2547956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A8A8DA-34DC-412E-8F54-1804314B8FC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D99BF0B-CFC2-4EF2-9FD5-EA5949820EB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69B5E94-F648-4D95-8754-DA646028EC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03354D8-B100-4836-9981-D124707BEA35}"/>
              </a:ext>
            </a:extLst>
          </p:cNvPr>
          <p:cNvSpPr>
            <a:spLocks noGrp="1"/>
          </p:cNvSpPr>
          <p:nvPr>
            <p:ph type="dt" sz="half" idx="10"/>
          </p:nvPr>
        </p:nvSpPr>
        <p:spPr>
          <a:xfrm>
            <a:off x="838200" y="6356350"/>
            <a:ext cx="2743200" cy="365125"/>
          </a:xfrm>
          <a:prstGeom prst="rect">
            <a:avLst/>
          </a:prstGeom>
        </p:spPr>
        <p:txBody>
          <a:bodyPr/>
          <a:lstStyle/>
          <a:p>
            <a:fld id="{89D2BCF0-7A6B-430A-A40F-60A2973B1C36}" type="datetimeFigureOut">
              <a:rPr lang="es-ES" smtClean="0"/>
              <a:t>19/11/2018</a:t>
            </a:fld>
            <a:endParaRPr lang="es-ES"/>
          </a:p>
        </p:txBody>
      </p:sp>
      <p:sp>
        <p:nvSpPr>
          <p:cNvPr id="6" name="Marcador de pie de página 5">
            <a:extLst>
              <a:ext uri="{FF2B5EF4-FFF2-40B4-BE49-F238E27FC236}">
                <a16:creationId xmlns:a16="http://schemas.microsoft.com/office/drawing/2014/main" id="{4A63B09E-4E22-4771-9515-7B85AAFB3046}"/>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21F4A68D-9388-4971-B0AC-5B5CF0964A40}"/>
              </a:ext>
            </a:extLst>
          </p:cNvPr>
          <p:cNvSpPr>
            <a:spLocks noGrp="1"/>
          </p:cNvSpPr>
          <p:nvPr>
            <p:ph type="sldNum" sz="quarter" idx="12"/>
          </p:nvPr>
        </p:nvSpPr>
        <p:spPr>
          <a:xfrm>
            <a:off x="8610600" y="6356350"/>
            <a:ext cx="2743200" cy="365125"/>
          </a:xfrm>
          <a:prstGeom prst="rect">
            <a:avLst/>
          </a:prstGeom>
        </p:spPr>
        <p:txBody>
          <a:bodyPr/>
          <a:lstStyle/>
          <a:p>
            <a:fld id="{BB18F6AD-A363-4B2E-865A-95647C81A2FA}" type="slidenum">
              <a:rPr lang="es-ES" smtClean="0"/>
              <a:t>‹Nº›</a:t>
            </a:fld>
            <a:endParaRPr lang="es-ES"/>
          </a:p>
        </p:txBody>
      </p:sp>
      <p:sp>
        <p:nvSpPr>
          <p:cNvPr id="8" name="Marcador de número de diapositiva 5">
            <a:extLst>
              <a:ext uri="{FF2B5EF4-FFF2-40B4-BE49-F238E27FC236}">
                <a16:creationId xmlns:a16="http://schemas.microsoft.com/office/drawing/2014/main" id="{9930AE02-B385-4283-869A-9418EC8A0C7E}"/>
              </a:ext>
            </a:extLst>
          </p:cNvPr>
          <p:cNvSpPr txBox="1">
            <a:spLocks/>
          </p:cNvSpPr>
          <p:nvPr userDrawn="1"/>
        </p:nvSpPr>
        <p:spPr>
          <a:xfrm>
            <a:off x="11188700" y="247651"/>
            <a:ext cx="679837" cy="361950"/>
          </a:xfrm>
          <a:prstGeom prst="rect">
            <a:avLst/>
          </a:prstGeom>
        </p:spPr>
        <p:txBody>
          <a:bodyPr/>
          <a:lstStyle>
            <a:defPPr>
              <a:defRPr lang="en-US"/>
            </a:defPPr>
            <a:lvl1pPr marL="0" algn="ctr" defTabSz="914400" rtl="0" eaLnBrk="1" latinLnBrk="0" hangingPunct="1">
              <a:defRPr lang="es-ES" sz="1600" b="1" i="0" kern="1200" smtClean="0">
                <a:solidFill>
                  <a:schemeClr val="bg1">
                    <a:lumMod val="85000"/>
                  </a:schemeClr>
                </a:solidFill>
                <a:latin typeface="Montserrat Hairline" charset="0"/>
                <a:ea typeface="Montserrat Hairline" charset="0"/>
                <a:cs typeface="Montserrat Hairlin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2514892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7B519298-227F-479B-B17F-70DCA1A78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600" b="1" i="0" kern="1200" dirty="0" smtClean="0">
                <a:solidFill>
                  <a:schemeClr val="bg1">
                    <a:lumMod val="85000"/>
                  </a:schemeClr>
                </a:solidFill>
                <a:latin typeface="Montserrat Hairline" charset="0"/>
                <a:ea typeface="Montserrat Hairline" charset="0"/>
                <a:cs typeface="Montserrat Hairline" charset="0"/>
              </a:defRPr>
            </a:lvl1pPr>
            <a:lvl2pPr marL="0" algn="ctr" defTabSz="1828434" rtl="0" eaLnBrk="1" latinLnBrk="0" hangingPunct="1">
              <a:defRPr lang="en-US" sz="1200" b="0" i="0" kern="1200" smtClean="0">
                <a:solidFill>
                  <a:schemeClr val="tx1">
                    <a:lumMod val="40000"/>
                    <a:lumOff val="60000"/>
                  </a:schemeClr>
                </a:solidFill>
                <a:latin typeface="Source Sans Pro" charset="0"/>
                <a:ea typeface="Source Sans Pro" charset="0"/>
                <a:cs typeface="Source Sans Pro" charset="0"/>
              </a:defRPr>
            </a:lvl2pPr>
          </a:lstStyle>
          <a:p>
            <a:pPr lvl="1"/>
            <a:r>
              <a:rPr lang="en-US" dirty="0"/>
              <a:t>www.cobaltaire-consulting.com</a:t>
            </a:r>
          </a:p>
        </p:txBody>
      </p:sp>
      <p:pic>
        <p:nvPicPr>
          <p:cNvPr id="7" name="Imagen 6">
            <a:extLst>
              <a:ext uri="{FF2B5EF4-FFF2-40B4-BE49-F238E27FC236}">
                <a16:creationId xmlns:a16="http://schemas.microsoft.com/office/drawing/2014/main" id="{3894D018-F15C-463A-B9D8-8D65676B07A9}"/>
              </a:ext>
            </a:extLst>
          </p:cNvPr>
          <p:cNvPicPr>
            <a:picLocks noChangeAspect="1"/>
          </p:cNvPicPr>
          <p:nvPr userDrawn="1"/>
        </p:nvPicPr>
        <p:blipFill>
          <a:blip r:embed="rId18" cstate="email">
            <a:extLst>
              <a:ext uri="{BEBA8EAE-BF5A-486C-A8C5-ECC9F3942E4B}">
                <a14:imgProps xmlns:a14="http://schemas.microsoft.com/office/drawing/2010/main">
                  <a14:imgLayer r:embed="rId19">
                    <a14:imgEffect>
                      <a14:colorTemperature colorTemp="7200"/>
                    </a14:imgEffect>
                    <a14:imgEffect>
                      <a14:brightnessContrast contrast="-6000"/>
                    </a14:imgEffect>
                  </a14:imgLayer>
                </a14:imgProps>
              </a:ext>
              <a:ext uri="{28A0092B-C50C-407E-A947-70E740481C1C}">
                <a14:useLocalDpi xmlns:a14="http://schemas.microsoft.com/office/drawing/2010/main" val="0"/>
              </a:ext>
            </a:extLst>
          </a:blip>
          <a:stretch>
            <a:fillRect/>
          </a:stretch>
        </p:blipFill>
        <p:spPr>
          <a:xfrm>
            <a:off x="9823450" y="5876116"/>
            <a:ext cx="2139950" cy="662796"/>
          </a:xfrm>
          <a:prstGeom prst="rect">
            <a:avLst/>
          </a:prstGeom>
          <a:solidFill>
            <a:schemeClr val="bg1"/>
          </a:solidFill>
        </p:spPr>
      </p:pic>
      <p:sp>
        <p:nvSpPr>
          <p:cNvPr id="8" name="Marcador de número de diapositiva 5">
            <a:extLst>
              <a:ext uri="{FF2B5EF4-FFF2-40B4-BE49-F238E27FC236}">
                <a16:creationId xmlns:a16="http://schemas.microsoft.com/office/drawing/2014/main" id="{1C432012-93B6-449C-8109-71F40923DCA8}"/>
              </a:ext>
            </a:extLst>
          </p:cNvPr>
          <p:cNvSpPr>
            <a:spLocks noGrp="1"/>
          </p:cNvSpPr>
          <p:nvPr>
            <p:ph type="sldNum" sz="quarter" idx="4"/>
          </p:nvPr>
        </p:nvSpPr>
        <p:spPr>
          <a:xfrm>
            <a:off x="11188700" y="247651"/>
            <a:ext cx="679837" cy="361950"/>
          </a:xfrm>
          <a:prstGeom prst="rect">
            <a:avLst/>
          </a:prstGeom>
        </p:spPr>
        <p:txBody>
          <a:bodyPr/>
          <a:lstStyle>
            <a:lvl1pPr algn="ctr">
              <a:defRPr lang="es-ES" sz="1600" b="1" i="0" kern="1200" smtClean="0">
                <a:solidFill>
                  <a:schemeClr val="bg1">
                    <a:lumMod val="85000"/>
                  </a:schemeClr>
                </a:solidFill>
                <a:latin typeface="Montserrat Hairline" charset="0"/>
                <a:ea typeface="Montserrat Hairline" charset="0"/>
                <a:cs typeface="Montserrat Hairline" charset="0"/>
              </a:defRPr>
            </a:lvl1pPr>
          </a:lstStyle>
          <a:p>
            <a:fld id="{BB18F6AD-A363-4B2E-865A-95647C81A2FA}" type="slidenum">
              <a:rPr lang="en-US" smtClean="0"/>
              <a:pPr/>
              <a:t>‹Nº›</a:t>
            </a:fld>
            <a:endParaRPr lang="en-US" dirty="0"/>
          </a:p>
        </p:txBody>
      </p:sp>
    </p:spTree>
    <p:extLst>
      <p:ext uri="{BB962C8B-B14F-4D97-AF65-F5344CB8AC3E}">
        <p14:creationId xmlns:p14="http://schemas.microsoft.com/office/powerpoint/2010/main" val="1156554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5" r:id="rId14"/>
    <p:sldLayoutId id="2147483676" r:id="rId15"/>
    <p:sldLayoutId id="2147483677" r:id="rId1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SOEUKQB1M4I?t=73"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2PZ3W1W20bk"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company/25169461/"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1.jpeg"/><Relationship Id="rId4" Type="http://schemas.openxmlformats.org/officeDocument/2006/relationships/hyperlink" Target="http://blog.cobaltair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Marcador de posición de imagen 20">
            <a:extLst>
              <a:ext uri="{FF2B5EF4-FFF2-40B4-BE49-F238E27FC236}">
                <a16:creationId xmlns:a16="http://schemas.microsoft.com/office/drawing/2014/main" id="{68061670-FB15-4DA0-9A67-C0F70C4E79F8}"/>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t="7810" b="7810"/>
          <a:stretch>
            <a:fillRect/>
          </a:stretch>
        </p:blipFill>
        <p:spPr>
          <a:xfrm>
            <a:off x="1588" y="-3964"/>
            <a:ext cx="11710220" cy="6861964"/>
          </a:xfrm>
        </p:spPr>
      </p:pic>
      <p:sp>
        <p:nvSpPr>
          <p:cNvPr id="14" name="Rectangle 1">
            <a:extLst>
              <a:ext uri="{FF2B5EF4-FFF2-40B4-BE49-F238E27FC236}">
                <a16:creationId xmlns:a16="http://schemas.microsoft.com/office/drawing/2014/main" id="{01B5F25E-8EDA-4C82-9B79-A29691A8D376}"/>
              </a:ext>
            </a:extLst>
          </p:cNvPr>
          <p:cNvSpPr/>
          <p:nvPr/>
        </p:nvSpPr>
        <p:spPr>
          <a:xfrm>
            <a:off x="1588" y="-136"/>
            <a:ext cx="12188825" cy="6858136"/>
          </a:xfrm>
          <a:prstGeom prst="rect">
            <a:avLst/>
          </a:prstGeom>
          <a:gradFill>
            <a:gsLst>
              <a:gs pos="0">
                <a:srgbClr val="817E9A">
                  <a:alpha val="46000"/>
                </a:srgbClr>
              </a:gs>
              <a:gs pos="10000">
                <a:srgbClr val="2D1E42">
                  <a:alpha val="69000"/>
                </a:srgbClr>
              </a:gs>
            </a:gsLst>
            <a:lin ang="37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Rectangle 1">
            <a:extLst>
              <a:ext uri="{FF2B5EF4-FFF2-40B4-BE49-F238E27FC236}">
                <a16:creationId xmlns:a16="http://schemas.microsoft.com/office/drawing/2014/main" id="{BC592874-4D3D-439D-B136-47DE7C37DFC2}"/>
              </a:ext>
            </a:extLst>
          </p:cNvPr>
          <p:cNvSpPr/>
          <p:nvPr/>
        </p:nvSpPr>
        <p:spPr>
          <a:xfrm>
            <a:off x="7729743" y="0"/>
            <a:ext cx="4460670" cy="6878441"/>
          </a:xfrm>
          <a:prstGeom prst="rect">
            <a:avLst/>
          </a:prstGeom>
          <a:solidFill>
            <a:schemeClr val="bg1"/>
          </a:solidFill>
          <a:ln>
            <a:noFill/>
          </a:ln>
          <a:effectLst>
            <a:outerShdw blurRad="203200" dist="368300" dir="792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Rectangle 124">
            <a:extLst>
              <a:ext uri="{FF2B5EF4-FFF2-40B4-BE49-F238E27FC236}">
                <a16:creationId xmlns:a16="http://schemas.microsoft.com/office/drawing/2014/main" id="{FE2A17C6-0FF8-4148-8AD9-CA2CE9B6AE5A}"/>
              </a:ext>
            </a:extLst>
          </p:cNvPr>
          <p:cNvSpPr/>
          <p:nvPr/>
        </p:nvSpPr>
        <p:spPr>
          <a:xfrm>
            <a:off x="11304434" y="2332181"/>
            <a:ext cx="503238" cy="317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sz="900"/>
          </a:p>
        </p:txBody>
      </p:sp>
      <p:pic>
        <p:nvPicPr>
          <p:cNvPr id="17" name="Imagen 16">
            <a:extLst>
              <a:ext uri="{FF2B5EF4-FFF2-40B4-BE49-F238E27FC236}">
                <a16:creationId xmlns:a16="http://schemas.microsoft.com/office/drawing/2014/main" id="{FBD307B4-AA52-4A00-8FA1-194007862710}"/>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34898" r="29776"/>
          <a:stretch/>
        </p:blipFill>
        <p:spPr>
          <a:xfrm rot="5400000">
            <a:off x="9921571" y="4261009"/>
            <a:ext cx="840762" cy="3676252"/>
          </a:xfrm>
          <a:prstGeom prst="rect">
            <a:avLst/>
          </a:prstGeom>
        </p:spPr>
      </p:pic>
      <p:sp>
        <p:nvSpPr>
          <p:cNvPr id="18" name="Subtitle 2">
            <a:extLst>
              <a:ext uri="{FF2B5EF4-FFF2-40B4-BE49-F238E27FC236}">
                <a16:creationId xmlns:a16="http://schemas.microsoft.com/office/drawing/2014/main" id="{0C90CB93-4011-40AA-9B3D-600A38442BB1}"/>
              </a:ext>
            </a:extLst>
          </p:cNvPr>
          <p:cNvSpPr txBox="1">
            <a:spLocks/>
          </p:cNvSpPr>
          <p:nvPr/>
        </p:nvSpPr>
        <p:spPr>
          <a:xfrm>
            <a:off x="9344282" y="4934481"/>
            <a:ext cx="2503066" cy="58378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sz="1400">
                <a:solidFill>
                  <a:schemeClr val="tx2">
                    <a:lumMod val="65000"/>
                    <a:lumOff val="35000"/>
                  </a:schemeClr>
                </a:solidFill>
                <a:latin typeface="Montserrat" panose="00000500000000000000" pitchFamily="50" charset="0"/>
              </a:rPr>
              <a:t>Lara Pascual Velasco</a:t>
            </a:r>
          </a:p>
          <a:p>
            <a:pPr algn="r">
              <a:lnSpc>
                <a:spcPct val="100000"/>
              </a:lnSpc>
            </a:pPr>
            <a:r>
              <a:rPr lang="en-US" sz="1400">
                <a:solidFill>
                  <a:schemeClr val="tx2">
                    <a:lumMod val="65000"/>
                    <a:lumOff val="35000"/>
                  </a:schemeClr>
                </a:solidFill>
                <a:latin typeface="Montserrat" panose="00000500000000000000" pitchFamily="50" charset="0"/>
              </a:rPr>
              <a:t>Founder &amp; Consultant</a:t>
            </a:r>
          </a:p>
        </p:txBody>
      </p:sp>
      <p:sp>
        <p:nvSpPr>
          <p:cNvPr id="20" name="Subtitle 2">
            <a:extLst>
              <a:ext uri="{FF2B5EF4-FFF2-40B4-BE49-F238E27FC236}">
                <a16:creationId xmlns:a16="http://schemas.microsoft.com/office/drawing/2014/main" id="{2B287A59-7AE7-4C72-9399-9BC15665E6F9}"/>
              </a:ext>
            </a:extLst>
          </p:cNvPr>
          <p:cNvSpPr txBox="1">
            <a:spLocks/>
          </p:cNvSpPr>
          <p:nvPr/>
        </p:nvSpPr>
        <p:spPr>
          <a:xfrm>
            <a:off x="7825607" y="611185"/>
            <a:ext cx="4268941" cy="185605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s-ES" sz="3200" b="1" spc="150" dirty="0">
                <a:solidFill>
                  <a:schemeClr val="tx2">
                    <a:lumMod val="95000"/>
                    <a:lumOff val="5000"/>
                  </a:schemeClr>
                </a:solidFill>
                <a:latin typeface="Montserrat Semi" charset="0"/>
              </a:rPr>
              <a:t>Compliance Penal a través de la tecnología</a:t>
            </a:r>
            <a:endParaRPr lang="en-US" sz="3200" b="1" spc="150" dirty="0">
              <a:solidFill>
                <a:schemeClr val="tx2">
                  <a:lumMod val="95000"/>
                  <a:lumOff val="5000"/>
                </a:schemeClr>
              </a:solidFill>
              <a:latin typeface="Montserrat Semi" charset="0"/>
            </a:endParaRPr>
          </a:p>
          <a:p>
            <a:pPr algn="r">
              <a:lnSpc>
                <a:spcPts val="1325"/>
              </a:lnSpc>
            </a:pPr>
            <a:endParaRPr lang="en-US" b="1" dirty="0">
              <a:solidFill>
                <a:schemeClr val="tx2">
                  <a:lumMod val="95000"/>
                  <a:lumOff val="5000"/>
                </a:schemeClr>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423054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5">
            <a:extLst>
              <a:ext uri="{FF2B5EF4-FFF2-40B4-BE49-F238E27FC236}">
                <a16:creationId xmlns:a16="http://schemas.microsoft.com/office/drawing/2014/main" id="{5666DD02-B5FE-49B6-B09D-C792C7FE63D8}"/>
              </a:ext>
            </a:extLst>
          </p:cNvPr>
          <p:cNvSpPr>
            <a:spLocks/>
          </p:cNvSpPr>
          <p:nvPr/>
        </p:nvSpPr>
        <p:spPr bwMode="auto">
          <a:xfrm>
            <a:off x="4967762" y="308683"/>
            <a:ext cx="2245808"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EFECTOS</a:t>
            </a:r>
          </a:p>
        </p:txBody>
      </p:sp>
      <p:sp>
        <p:nvSpPr>
          <p:cNvPr id="5" name="Freeform 171">
            <a:extLst>
              <a:ext uri="{FF2B5EF4-FFF2-40B4-BE49-F238E27FC236}">
                <a16:creationId xmlns:a16="http://schemas.microsoft.com/office/drawing/2014/main" id="{F410ED97-8A2D-432B-A7B6-BB7014B3AF2B}"/>
              </a:ext>
            </a:extLst>
          </p:cNvPr>
          <p:cNvSpPr>
            <a:spLocks noChangeArrowheads="1"/>
          </p:cNvSpPr>
          <p:nvPr/>
        </p:nvSpPr>
        <p:spPr bwMode="auto">
          <a:xfrm>
            <a:off x="1612926" y="1781705"/>
            <a:ext cx="1039236" cy="1237863"/>
          </a:xfrm>
          <a:custGeom>
            <a:avLst/>
            <a:gdLst>
              <a:gd name="T0" fmla="*/ 107 w 392"/>
              <a:gd name="T1" fmla="*/ 293 h 462"/>
              <a:gd name="T2" fmla="*/ 107 w 392"/>
              <a:gd name="T3" fmla="*/ 293 h 462"/>
              <a:gd name="T4" fmla="*/ 72 w 392"/>
              <a:gd name="T5" fmla="*/ 444 h 462"/>
              <a:gd name="T6" fmla="*/ 186 w 392"/>
              <a:gd name="T7" fmla="*/ 329 h 462"/>
              <a:gd name="T8" fmla="*/ 293 w 392"/>
              <a:gd name="T9" fmla="*/ 239 h 462"/>
              <a:gd name="T10" fmla="*/ 293 w 392"/>
              <a:gd name="T11" fmla="*/ 63 h 462"/>
              <a:gd name="T12" fmla="*/ 80 w 392"/>
              <a:gd name="T13" fmla="*/ 0 h 462"/>
              <a:gd name="T14" fmla="*/ 0 w 392"/>
              <a:gd name="T15" fmla="*/ 248 h 462"/>
              <a:gd name="T16" fmla="*/ 107 w 392"/>
              <a:gd name="T17" fmla="*/ 293 h 462"/>
              <a:gd name="T18" fmla="*/ 319 w 392"/>
              <a:gd name="T19" fmla="*/ 284 h 462"/>
              <a:gd name="T20" fmla="*/ 319 w 392"/>
              <a:gd name="T21" fmla="*/ 284 h 462"/>
              <a:gd name="T22" fmla="*/ 391 w 392"/>
              <a:gd name="T23" fmla="*/ 213 h 462"/>
              <a:gd name="T24" fmla="*/ 391 w 392"/>
              <a:gd name="T25" fmla="*/ 89 h 462"/>
              <a:gd name="T26" fmla="*/ 319 w 392"/>
              <a:gd name="T27" fmla="*/ 18 h 462"/>
              <a:gd name="T28" fmla="*/ 346 w 392"/>
              <a:gd name="T29" fmla="*/ 71 h 462"/>
              <a:gd name="T30" fmla="*/ 346 w 392"/>
              <a:gd name="T31" fmla="*/ 231 h 462"/>
              <a:gd name="T32" fmla="*/ 319 w 392"/>
              <a:gd name="T33" fmla="*/ 28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462">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solidFill>
            <a:srgbClr val="FD981F"/>
          </a:solidFill>
          <a:ln>
            <a:noFill/>
          </a:ln>
          <a:effectLst/>
          <a:extLst/>
        </p:spPr>
        <p:txBody>
          <a:bodyPr wrap="none" lIns="91424" tIns="45712" rIns="91424" bIns="45712" anchor="ctr"/>
          <a:lstStyle>
            <a:defPPr>
              <a:defRPr lang="en-US"/>
            </a:defPPr>
            <a:lvl1pPr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1217613" indent="-760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2436813" indent="-1522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3656013" indent="-2284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4875213" indent="-3046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defTabSz="1218987" eaLnBrk="1" fontAlgn="auto" hangingPunct="1">
              <a:spcBef>
                <a:spcPts val="0"/>
              </a:spcBef>
              <a:spcAft>
                <a:spcPts val="0"/>
              </a:spcAft>
              <a:defRPr/>
            </a:pPr>
            <a:endParaRPr lang="en-US" dirty="0">
              <a:latin typeface="+mn-lt"/>
              <a:ea typeface="+mn-ea"/>
            </a:endParaRPr>
          </a:p>
        </p:txBody>
      </p:sp>
      <p:sp>
        <p:nvSpPr>
          <p:cNvPr id="6" name="CuadroTexto 5">
            <a:extLst>
              <a:ext uri="{FF2B5EF4-FFF2-40B4-BE49-F238E27FC236}">
                <a16:creationId xmlns:a16="http://schemas.microsoft.com/office/drawing/2014/main" id="{78F23A85-0FA5-45DF-AAFD-72F1FC4E4C92}"/>
              </a:ext>
            </a:extLst>
          </p:cNvPr>
          <p:cNvSpPr txBox="1"/>
          <p:nvPr/>
        </p:nvSpPr>
        <p:spPr>
          <a:xfrm>
            <a:off x="907701" y="3258383"/>
            <a:ext cx="2259417" cy="646331"/>
          </a:xfrm>
          <a:prstGeom prst="rect">
            <a:avLst/>
          </a:prstGeom>
          <a:noFill/>
        </p:spPr>
        <p:txBody>
          <a:bodyPr wrap="square" rtlCol="0">
            <a:spAutoFit/>
          </a:bodyPr>
          <a:lstStyle/>
          <a:p>
            <a:pPr algn="ctr"/>
            <a:r>
              <a:rPr lang="es-ES" b="1" dirty="0">
                <a:solidFill>
                  <a:srgbClr val="065D71"/>
                </a:solidFill>
                <a:latin typeface="Montserrat" panose="00000500000000000000" pitchFamily="50" charset="0"/>
              </a:rPr>
              <a:t>MORAL TRABAJADORES</a:t>
            </a:r>
          </a:p>
        </p:txBody>
      </p:sp>
      <p:sp>
        <p:nvSpPr>
          <p:cNvPr id="7" name="CuadroTexto 6">
            <a:extLst>
              <a:ext uri="{FF2B5EF4-FFF2-40B4-BE49-F238E27FC236}">
                <a16:creationId xmlns:a16="http://schemas.microsoft.com/office/drawing/2014/main" id="{7A48C53B-6ADB-4CBE-877A-75E7B29E8C66}"/>
              </a:ext>
            </a:extLst>
          </p:cNvPr>
          <p:cNvSpPr txBox="1"/>
          <p:nvPr/>
        </p:nvSpPr>
        <p:spPr>
          <a:xfrm>
            <a:off x="3677926" y="3873340"/>
            <a:ext cx="2259417" cy="646331"/>
          </a:xfrm>
          <a:prstGeom prst="rect">
            <a:avLst/>
          </a:prstGeom>
          <a:noFill/>
        </p:spPr>
        <p:txBody>
          <a:bodyPr wrap="square" rtlCol="0">
            <a:spAutoFit/>
          </a:bodyPr>
          <a:lstStyle/>
          <a:p>
            <a:pPr algn="ctr"/>
            <a:r>
              <a:rPr lang="es-ES" b="1" dirty="0">
                <a:solidFill>
                  <a:srgbClr val="065D71"/>
                </a:solidFill>
                <a:latin typeface="Montserrat" panose="00000500000000000000" pitchFamily="50" charset="0"/>
              </a:rPr>
              <a:t>RELACIONES LABORALES</a:t>
            </a:r>
          </a:p>
        </p:txBody>
      </p:sp>
      <p:sp>
        <p:nvSpPr>
          <p:cNvPr id="8" name="CuadroTexto 7">
            <a:extLst>
              <a:ext uri="{FF2B5EF4-FFF2-40B4-BE49-F238E27FC236}">
                <a16:creationId xmlns:a16="http://schemas.microsoft.com/office/drawing/2014/main" id="{9BD6AE70-45E8-44C4-830E-AC57A13E7C04}"/>
              </a:ext>
            </a:extLst>
          </p:cNvPr>
          <p:cNvSpPr txBox="1"/>
          <p:nvPr/>
        </p:nvSpPr>
        <p:spPr>
          <a:xfrm>
            <a:off x="6317657" y="4286105"/>
            <a:ext cx="2259417" cy="369332"/>
          </a:xfrm>
          <a:prstGeom prst="rect">
            <a:avLst/>
          </a:prstGeom>
          <a:noFill/>
        </p:spPr>
        <p:txBody>
          <a:bodyPr wrap="square" rtlCol="0">
            <a:spAutoFit/>
          </a:bodyPr>
          <a:lstStyle/>
          <a:p>
            <a:pPr algn="ctr"/>
            <a:r>
              <a:rPr lang="es-ES" b="1" dirty="0">
                <a:solidFill>
                  <a:srgbClr val="065D71"/>
                </a:solidFill>
                <a:latin typeface="Montserrat" panose="00000500000000000000" pitchFamily="50" charset="0"/>
              </a:rPr>
              <a:t>REPUTACIÓN</a:t>
            </a:r>
          </a:p>
        </p:txBody>
      </p:sp>
      <p:sp>
        <p:nvSpPr>
          <p:cNvPr id="9" name="CuadroTexto 8">
            <a:extLst>
              <a:ext uri="{FF2B5EF4-FFF2-40B4-BE49-F238E27FC236}">
                <a16:creationId xmlns:a16="http://schemas.microsoft.com/office/drawing/2014/main" id="{65A3343C-EE7D-4E31-89FD-0A925BCF627B}"/>
              </a:ext>
            </a:extLst>
          </p:cNvPr>
          <p:cNvSpPr txBox="1"/>
          <p:nvPr/>
        </p:nvSpPr>
        <p:spPr>
          <a:xfrm>
            <a:off x="8809117" y="4927492"/>
            <a:ext cx="2259417" cy="369332"/>
          </a:xfrm>
          <a:prstGeom prst="rect">
            <a:avLst/>
          </a:prstGeom>
          <a:noFill/>
        </p:spPr>
        <p:txBody>
          <a:bodyPr wrap="square" rtlCol="0">
            <a:spAutoFit/>
          </a:bodyPr>
          <a:lstStyle/>
          <a:p>
            <a:pPr algn="ctr"/>
            <a:r>
              <a:rPr lang="es-ES" b="1" dirty="0">
                <a:solidFill>
                  <a:srgbClr val="065D71"/>
                </a:solidFill>
                <a:latin typeface="Montserrat" panose="00000500000000000000" pitchFamily="50" charset="0"/>
              </a:rPr>
              <a:t>OTROS</a:t>
            </a:r>
          </a:p>
        </p:txBody>
      </p:sp>
      <p:sp>
        <p:nvSpPr>
          <p:cNvPr id="10" name="Freeform 47">
            <a:extLst>
              <a:ext uri="{FF2B5EF4-FFF2-40B4-BE49-F238E27FC236}">
                <a16:creationId xmlns:a16="http://schemas.microsoft.com/office/drawing/2014/main" id="{8D877149-A67C-4688-98F9-650106286816}"/>
              </a:ext>
            </a:extLst>
          </p:cNvPr>
          <p:cNvSpPr>
            <a:spLocks noChangeArrowheads="1"/>
          </p:cNvSpPr>
          <p:nvPr/>
        </p:nvSpPr>
        <p:spPr bwMode="auto">
          <a:xfrm>
            <a:off x="4028115" y="2231047"/>
            <a:ext cx="1500982" cy="1319897"/>
          </a:xfrm>
          <a:custGeom>
            <a:avLst/>
            <a:gdLst>
              <a:gd name="T0" fmla="*/ 497 w 498"/>
              <a:gd name="T1" fmla="*/ 434 h 435"/>
              <a:gd name="T2" fmla="*/ 497 w 498"/>
              <a:gd name="T3" fmla="*/ 434 h 435"/>
              <a:gd name="T4" fmla="*/ 487 w 498"/>
              <a:gd name="T5" fmla="*/ 328 h 435"/>
              <a:gd name="T6" fmla="*/ 425 w 498"/>
              <a:gd name="T7" fmla="*/ 293 h 435"/>
              <a:gd name="T8" fmla="*/ 372 w 498"/>
              <a:gd name="T9" fmla="*/ 231 h 435"/>
              <a:gd name="T10" fmla="*/ 390 w 498"/>
              <a:gd name="T11" fmla="*/ 196 h 435"/>
              <a:gd name="T12" fmla="*/ 408 w 498"/>
              <a:gd name="T13" fmla="*/ 159 h 435"/>
              <a:gd name="T14" fmla="*/ 399 w 498"/>
              <a:gd name="T15" fmla="*/ 151 h 435"/>
              <a:gd name="T16" fmla="*/ 408 w 498"/>
              <a:gd name="T17" fmla="*/ 115 h 435"/>
              <a:gd name="T18" fmla="*/ 346 w 498"/>
              <a:gd name="T19" fmla="*/ 62 h 435"/>
              <a:gd name="T20" fmla="*/ 284 w 498"/>
              <a:gd name="T21" fmla="*/ 115 h 435"/>
              <a:gd name="T22" fmla="*/ 293 w 498"/>
              <a:gd name="T23" fmla="*/ 151 h 435"/>
              <a:gd name="T24" fmla="*/ 284 w 498"/>
              <a:gd name="T25" fmla="*/ 159 h 435"/>
              <a:gd name="T26" fmla="*/ 302 w 498"/>
              <a:gd name="T27" fmla="*/ 196 h 435"/>
              <a:gd name="T28" fmla="*/ 311 w 498"/>
              <a:gd name="T29" fmla="*/ 231 h 435"/>
              <a:gd name="T30" fmla="*/ 293 w 498"/>
              <a:gd name="T31" fmla="*/ 275 h 435"/>
              <a:gd name="T32" fmla="*/ 381 w 498"/>
              <a:gd name="T33" fmla="*/ 364 h 435"/>
              <a:gd name="T34" fmla="*/ 381 w 498"/>
              <a:gd name="T35" fmla="*/ 434 h 435"/>
              <a:gd name="T36" fmla="*/ 497 w 498"/>
              <a:gd name="T37" fmla="*/ 434 h 435"/>
              <a:gd name="T38" fmla="*/ 258 w 498"/>
              <a:gd name="T39" fmla="*/ 302 h 435"/>
              <a:gd name="T40" fmla="*/ 258 w 498"/>
              <a:gd name="T41" fmla="*/ 302 h 435"/>
              <a:gd name="T42" fmla="*/ 187 w 498"/>
              <a:gd name="T43" fmla="*/ 231 h 435"/>
              <a:gd name="T44" fmla="*/ 213 w 498"/>
              <a:gd name="T45" fmla="*/ 168 h 435"/>
              <a:gd name="T46" fmla="*/ 231 w 498"/>
              <a:gd name="T47" fmla="*/ 133 h 435"/>
              <a:gd name="T48" fmla="*/ 222 w 498"/>
              <a:gd name="T49" fmla="*/ 115 h 435"/>
              <a:gd name="T50" fmla="*/ 231 w 498"/>
              <a:gd name="T51" fmla="*/ 71 h 435"/>
              <a:gd name="T52" fmla="*/ 151 w 498"/>
              <a:gd name="T53" fmla="*/ 0 h 435"/>
              <a:gd name="T54" fmla="*/ 71 w 498"/>
              <a:gd name="T55" fmla="*/ 71 h 435"/>
              <a:gd name="T56" fmla="*/ 71 w 498"/>
              <a:gd name="T57" fmla="*/ 115 h 435"/>
              <a:gd name="T58" fmla="*/ 71 w 498"/>
              <a:gd name="T59" fmla="*/ 133 h 435"/>
              <a:gd name="T60" fmla="*/ 89 w 498"/>
              <a:gd name="T61" fmla="*/ 168 h 435"/>
              <a:gd name="T62" fmla="*/ 107 w 498"/>
              <a:gd name="T63" fmla="*/ 231 h 435"/>
              <a:gd name="T64" fmla="*/ 45 w 498"/>
              <a:gd name="T65" fmla="*/ 302 h 435"/>
              <a:gd name="T66" fmla="*/ 0 w 498"/>
              <a:gd name="T67" fmla="*/ 346 h 435"/>
              <a:gd name="T68" fmla="*/ 0 w 498"/>
              <a:gd name="T69" fmla="*/ 434 h 435"/>
              <a:gd name="T70" fmla="*/ 346 w 498"/>
              <a:gd name="T71" fmla="*/ 434 h 435"/>
              <a:gd name="T72" fmla="*/ 346 w 498"/>
              <a:gd name="T73" fmla="*/ 364 h 435"/>
              <a:gd name="T74" fmla="*/ 258 w 498"/>
              <a:gd name="T75" fmla="*/ 3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rgbClr val="FD981F"/>
          </a:solidFill>
          <a:ln>
            <a:noFill/>
          </a:ln>
          <a:effectLst/>
          <a:extLst/>
        </p:spPr>
        <p:txBody>
          <a:bodyPr wrap="none" lIns="91424" tIns="45712" rIns="91424" bIns="45712" anchor="ctr"/>
          <a:lstStyle>
            <a:defPPr>
              <a:defRPr lang="en-US"/>
            </a:defPPr>
            <a:lvl1pPr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1217613" indent="-760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2436813" indent="-1522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3656013" indent="-2284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4875213" indent="-3046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defTabSz="1218987" fontAlgn="auto">
              <a:spcBef>
                <a:spcPts val="0"/>
              </a:spcBef>
              <a:spcAft>
                <a:spcPts val="0"/>
              </a:spcAft>
            </a:pPr>
            <a:endParaRPr lang="en-US" dirty="0"/>
          </a:p>
        </p:txBody>
      </p:sp>
      <p:sp>
        <p:nvSpPr>
          <p:cNvPr id="11" name="Shape 2850">
            <a:extLst>
              <a:ext uri="{FF2B5EF4-FFF2-40B4-BE49-F238E27FC236}">
                <a16:creationId xmlns:a16="http://schemas.microsoft.com/office/drawing/2014/main" id="{FF465069-1E82-4F01-B007-25F3E17A5C1B}"/>
              </a:ext>
            </a:extLst>
          </p:cNvPr>
          <p:cNvSpPr/>
          <p:nvPr/>
        </p:nvSpPr>
        <p:spPr>
          <a:xfrm>
            <a:off x="6798340" y="2754934"/>
            <a:ext cx="1149780" cy="1149780"/>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FD981F"/>
          </a:solidFill>
          <a:ln>
            <a:noFill/>
          </a:ln>
          <a:effectLst/>
        </p:spPr>
        <p:txBody>
          <a:bodyPr wrap="none" lIns="91424" tIns="45712" rIns="91424" bIns="45712" anchor="ctr"/>
          <a:lstStyle>
            <a:defPPr>
              <a:defRPr lang="en-US"/>
            </a:defPPr>
            <a:lvl1pPr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1217613" indent="-760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2436813" indent="-1522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3656013" indent="-2284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4875213" indent="-3046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defTabSz="1218987" fontAlgn="auto">
              <a:spcBef>
                <a:spcPts val="0"/>
              </a:spcBef>
              <a:spcAft>
                <a:spcPts val="0"/>
              </a:spcAft>
            </a:pPr>
            <a:endParaRPr>
              <a:sym typeface="Gill Sans"/>
            </a:endParaRPr>
          </a:p>
        </p:txBody>
      </p:sp>
      <p:sp>
        <p:nvSpPr>
          <p:cNvPr id="12" name="Shape 2802">
            <a:extLst>
              <a:ext uri="{FF2B5EF4-FFF2-40B4-BE49-F238E27FC236}">
                <a16:creationId xmlns:a16="http://schemas.microsoft.com/office/drawing/2014/main" id="{70B37B22-A403-4CFF-BC5A-49F2A3352B65}"/>
              </a:ext>
            </a:extLst>
          </p:cNvPr>
          <p:cNvSpPr/>
          <p:nvPr/>
        </p:nvSpPr>
        <p:spPr>
          <a:xfrm>
            <a:off x="9315994" y="3550944"/>
            <a:ext cx="1302727" cy="947438"/>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FD981F"/>
          </a:solidFill>
          <a:ln>
            <a:noFill/>
          </a:ln>
          <a:effectLst/>
        </p:spPr>
        <p:txBody>
          <a:bodyPr wrap="none" lIns="91424" tIns="45712" rIns="91424" bIns="45712" anchor="ctr"/>
          <a:lstStyle>
            <a:defPPr>
              <a:defRPr lang="en-US"/>
            </a:defPPr>
            <a:lvl1pPr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1217613" indent="-760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2436813" indent="-1522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3656013" indent="-2284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4875213" indent="-3046413" algn="l" defTabSz="1217613"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defTabSz="1218987" fontAlgn="auto">
              <a:spcBef>
                <a:spcPts val="0"/>
              </a:spcBef>
              <a:spcAft>
                <a:spcPts val="0"/>
              </a:spcAft>
            </a:pPr>
            <a:endParaRPr>
              <a:sym typeface="Gill Sans"/>
            </a:endParaRPr>
          </a:p>
        </p:txBody>
      </p:sp>
    </p:spTree>
    <p:extLst>
      <p:ext uri="{BB962C8B-B14F-4D97-AF65-F5344CB8AC3E}">
        <p14:creationId xmlns:p14="http://schemas.microsoft.com/office/powerpoint/2010/main" val="2424650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4D24A1-2E25-44AC-B61E-C6E3E700C9BC}"/>
              </a:ext>
            </a:extLst>
          </p:cNvPr>
          <p:cNvPicPr>
            <a:picLocks noChangeAspect="1"/>
          </p:cNvPicPr>
          <p:nvPr/>
        </p:nvPicPr>
        <p:blipFill rotWithShape="1">
          <a:blip r:embed="rId2">
            <a:extLst>
              <a:ext uri="{28A0092B-C50C-407E-A947-70E740481C1C}">
                <a14:useLocalDpi xmlns:a14="http://schemas.microsoft.com/office/drawing/2010/main" val="0"/>
              </a:ext>
            </a:extLst>
          </a:blip>
          <a:srcRect l="15590" t="28589" r="16935" b="10941"/>
          <a:stretch/>
        </p:blipFill>
        <p:spPr>
          <a:xfrm>
            <a:off x="1244600" y="984561"/>
            <a:ext cx="9702800" cy="4888878"/>
          </a:xfrm>
          <a:prstGeom prst="rect">
            <a:avLst/>
          </a:prstGeom>
        </p:spPr>
      </p:pic>
      <p:sp>
        <p:nvSpPr>
          <p:cNvPr id="4" name="Rectangle 25">
            <a:extLst>
              <a:ext uri="{FF2B5EF4-FFF2-40B4-BE49-F238E27FC236}">
                <a16:creationId xmlns:a16="http://schemas.microsoft.com/office/drawing/2014/main" id="{A2776131-D864-4092-A82D-52E7598ACC1C}"/>
              </a:ext>
            </a:extLst>
          </p:cNvPr>
          <p:cNvSpPr>
            <a:spLocks/>
          </p:cNvSpPr>
          <p:nvPr/>
        </p:nvSpPr>
        <p:spPr bwMode="auto">
          <a:xfrm>
            <a:off x="3042563" y="308683"/>
            <a:ext cx="6096221"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5 GRANDES PROBLEMAS</a:t>
            </a:r>
          </a:p>
        </p:txBody>
      </p:sp>
      <p:sp>
        <p:nvSpPr>
          <p:cNvPr id="5" name="CuadroTexto 4">
            <a:extLst>
              <a:ext uri="{FF2B5EF4-FFF2-40B4-BE49-F238E27FC236}">
                <a16:creationId xmlns:a16="http://schemas.microsoft.com/office/drawing/2014/main" id="{D86191B2-DEC7-4482-9253-3A5ABFA5CBDC}"/>
              </a:ext>
            </a:extLst>
          </p:cNvPr>
          <p:cNvSpPr txBox="1"/>
          <p:nvPr/>
        </p:nvSpPr>
        <p:spPr>
          <a:xfrm>
            <a:off x="505495" y="6277305"/>
            <a:ext cx="749300" cy="369332"/>
          </a:xfrm>
          <a:prstGeom prst="rect">
            <a:avLst/>
          </a:prstGeom>
          <a:noFill/>
        </p:spPr>
        <p:txBody>
          <a:bodyPr wrap="square" rtlCol="0">
            <a:spAutoFit/>
          </a:bodyPr>
          <a:lstStyle/>
          <a:p>
            <a:r>
              <a:rPr lang="es-ES" dirty="0">
                <a:solidFill>
                  <a:schemeClr val="bg2">
                    <a:lumMod val="50000"/>
                  </a:schemeClr>
                </a:solidFill>
              </a:rPr>
              <a:t>* SAP</a:t>
            </a:r>
          </a:p>
        </p:txBody>
      </p:sp>
    </p:spTree>
    <p:extLst>
      <p:ext uri="{BB962C8B-B14F-4D97-AF65-F5344CB8AC3E}">
        <p14:creationId xmlns:p14="http://schemas.microsoft.com/office/powerpoint/2010/main" val="2170830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5B7E608-5684-406E-BAC8-6FA05D7F4AF4}"/>
              </a:ext>
            </a:extLst>
          </p:cNvPr>
          <p:cNvPicPr>
            <a:picLocks noChangeAspect="1"/>
          </p:cNvPicPr>
          <p:nvPr/>
        </p:nvPicPr>
        <p:blipFill rotWithShape="1">
          <a:blip r:embed="rId2">
            <a:extLst>
              <a:ext uri="{28A0092B-C50C-407E-A947-70E740481C1C}">
                <a14:useLocalDpi xmlns:a14="http://schemas.microsoft.com/office/drawing/2010/main" val="0"/>
              </a:ext>
            </a:extLst>
          </a:blip>
          <a:srcRect l="15530" t="32571" r="16822" b="14132"/>
          <a:stretch/>
        </p:blipFill>
        <p:spPr>
          <a:xfrm>
            <a:off x="505495" y="1384299"/>
            <a:ext cx="10161432" cy="4500987"/>
          </a:xfrm>
          <a:prstGeom prst="rect">
            <a:avLst/>
          </a:prstGeom>
        </p:spPr>
      </p:pic>
      <p:sp>
        <p:nvSpPr>
          <p:cNvPr id="4" name="Rectangle 25">
            <a:extLst>
              <a:ext uri="{FF2B5EF4-FFF2-40B4-BE49-F238E27FC236}">
                <a16:creationId xmlns:a16="http://schemas.microsoft.com/office/drawing/2014/main" id="{6B803D00-A0DD-44B0-A4A2-B17187951653}"/>
              </a:ext>
            </a:extLst>
          </p:cNvPr>
          <p:cNvSpPr>
            <a:spLocks/>
          </p:cNvSpPr>
          <p:nvPr/>
        </p:nvSpPr>
        <p:spPr bwMode="auto">
          <a:xfrm>
            <a:off x="1343969" y="333125"/>
            <a:ext cx="9119484"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err="1">
                <a:solidFill>
                  <a:schemeClr val="tx2"/>
                </a:solidFill>
                <a:latin typeface="Montserrat" charset="0"/>
                <a:ea typeface="Montserrat" charset="0"/>
                <a:cs typeface="Montserrat" charset="0"/>
                <a:sym typeface="Bebas Neue" charset="0"/>
              </a:rPr>
              <a:t>Gobernanza</a:t>
            </a:r>
            <a:r>
              <a:rPr lang="en-US" sz="3200" b="1" spc="300" dirty="0">
                <a:solidFill>
                  <a:schemeClr val="tx2"/>
                </a:solidFill>
                <a:latin typeface="Montserrat" charset="0"/>
                <a:ea typeface="Montserrat" charset="0"/>
                <a:cs typeface="Montserrat" charset="0"/>
                <a:sym typeface="Bebas Neue" charset="0"/>
              </a:rPr>
              <a:t>, </a:t>
            </a:r>
            <a:r>
              <a:rPr lang="en-US" sz="3200" b="1" spc="300" dirty="0" err="1">
                <a:solidFill>
                  <a:schemeClr val="tx2"/>
                </a:solidFill>
                <a:latin typeface="Montserrat" charset="0"/>
                <a:ea typeface="Montserrat" charset="0"/>
                <a:cs typeface="Montserrat" charset="0"/>
                <a:sym typeface="Bebas Neue" charset="0"/>
              </a:rPr>
              <a:t>Riesgo</a:t>
            </a:r>
            <a:r>
              <a:rPr lang="en-US" sz="3200" b="1" spc="300" dirty="0">
                <a:solidFill>
                  <a:schemeClr val="tx2"/>
                </a:solidFill>
                <a:latin typeface="Montserrat" charset="0"/>
                <a:ea typeface="Montserrat" charset="0"/>
                <a:cs typeface="Montserrat" charset="0"/>
                <a:sym typeface="Bebas Neue" charset="0"/>
              </a:rPr>
              <a:t> y </a:t>
            </a:r>
            <a:r>
              <a:rPr lang="en-US" sz="3200" b="1" spc="300" dirty="0" err="1">
                <a:solidFill>
                  <a:schemeClr val="tx2"/>
                </a:solidFill>
                <a:latin typeface="Montserrat" charset="0"/>
                <a:ea typeface="Montserrat" charset="0"/>
                <a:cs typeface="Montserrat" charset="0"/>
                <a:sym typeface="Bebas Neue" charset="0"/>
              </a:rPr>
              <a:t>Cumplimiento</a:t>
            </a:r>
            <a:endParaRPr lang="en-US" sz="3200" b="1" spc="300" dirty="0">
              <a:solidFill>
                <a:schemeClr val="tx2"/>
              </a:solidFill>
              <a:latin typeface="Montserrat" charset="0"/>
              <a:ea typeface="Montserrat" charset="0"/>
              <a:cs typeface="Montserrat" charset="0"/>
              <a:sym typeface="Bebas Neue" charset="0"/>
            </a:endParaRPr>
          </a:p>
        </p:txBody>
      </p:sp>
      <p:sp>
        <p:nvSpPr>
          <p:cNvPr id="5" name="CuadroTexto 4">
            <a:extLst>
              <a:ext uri="{FF2B5EF4-FFF2-40B4-BE49-F238E27FC236}">
                <a16:creationId xmlns:a16="http://schemas.microsoft.com/office/drawing/2014/main" id="{606DCA2B-14BF-4D95-A1AF-5207C25047EE}"/>
              </a:ext>
            </a:extLst>
          </p:cNvPr>
          <p:cNvSpPr txBox="1"/>
          <p:nvPr/>
        </p:nvSpPr>
        <p:spPr>
          <a:xfrm>
            <a:off x="505495" y="6277305"/>
            <a:ext cx="749300" cy="369332"/>
          </a:xfrm>
          <a:prstGeom prst="rect">
            <a:avLst/>
          </a:prstGeom>
          <a:noFill/>
        </p:spPr>
        <p:txBody>
          <a:bodyPr wrap="square" rtlCol="0">
            <a:spAutoFit/>
          </a:bodyPr>
          <a:lstStyle/>
          <a:p>
            <a:r>
              <a:rPr lang="es-ES" dirty="0">
                <a:solidFill>
                  <a:schemeClr val="bg2">
                    <a:lumMod val="50000"/>
                  </a:schemeClr>
                </a:solidFill>
              </a:rPr>
              <a:t>* SAP</a:t>
            </a:r>
          </a:p>
        </p:txBody>
      </p:sp>
    </p:spTree>
    <p:extLst>
      <p:ext uri="{BB962C8B-B14F-4D97-AF65-F5344CB8AC3E}">
        <p14:creationId xmlns:p14="http://schemas.microsoft.com/office/powerpoint/2010/main" val="3084878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3">
            <a:extLst>
              <a:ext uri="{FF2B5EF4-FFF2-40B4-BE49-F238E27FC236}">
                <a16:creationId xmlns:a16="http://schemas.microsoft.com/office/drawing/2014/main" id="{D3485F95-A24A-4152-9FBB-CFC4DF768B33}"/>
              </a:ext>
            </a:extLst>
          </p:cNvPr>
          <p:cNvSpPr>
            <a:spLocks/>
          </p:cNvSpPr>
          <p:nvPr/>
        </p:nvSpPr>
        <p:spPr bwMode="auto">
          <a:xfrm>
            <a:off x="5475907" y="634187"/>
            <a:ext cx="1229504"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RIESGO</a:t>
            </a:r>
          </a:p>
        </p:txBody>
      </p:sp>
      <p:sp>
        <p:nvSpPr>
          <p:cNvPr id="4" name="Rectangle 25">
            <a:extLst>
              <a:ext uri="{FF2B5EF4-FFF2-40B4-BE49-F238E27FC236}">
                <a16:creationId xmlns:a16="http://schemas.microsoft.com/office/drawing/2014/main" id="{2289B531-A63D-4B6A-8575-3905ED59E038}"/>
              </a:ext>
            </a:extLst>
          </p:cNvPr>
          <p:cNvSpPr>
            <a:spLocks/>
          </p:cNvSpPr>
          <p:nvPr/>
        </p:nvSpPr>
        <p:spPr bwMode="auto">
          <a:xfrm>
            <a:off x="4778606" y="308683"/>
            <a:ext cx="2624116"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FACTORES</a:t>
            </a:r>
          </a:p>
        </p:txBody>
      </p:sp>
      <p:sp>
        <p:nvSpPr>
          <p:cNvPr id="5" name="Rectangle 25">
            <a:extLst>
              <a:ext uri="{FF2B5EF4-FFF2-40B4-BE49-F238E27FC236}">
                <a16:creationId xmlns:a16="http://schemas.microsoft.com/office/drawing/2014/main" id="{E8AB161B-1E4B-4CEF-B7CD-4A425B8DF870}"/>
              </a:ext>
            </a:extLst>
          </p:cNvPr>
          <p:cNvSpPr>
            <a:spLocks/>
          </p:cNvSpPr>
          <p:nvPr/>
        </p:nvSpPr>
        <p:spPr bwMode="auto">
          <a:xfrm>
            <a:off x="1526000" y="1863538"/>
            <a:ext cx="4295251" cy="4212050"/>
          </a:xfrm>
          <a:prstGeom prst="rect">
            <a:avLst/>
          </a:prstGeom>
          <a:noFill/>
          <a:ln>
            <a:noFill/>
          </a:ln>
          <a:extLst>
            <a:ext uri="{909E8E84-426E-40dd-AFC4-6F175D3DCCD1}"/>
            <a:ext uri="{91240B29-F687-4f45-9708-019B960494DF}"/>
          </a:extLst>
        </p:spPr>
        <p:txBody>
          <a:bodyPr wrap="square" lIns="0" tIns="0" rIns="0" bIns="0" anchor="ctr">
            <a:spAutoFit/>
          </a:bodyPr>
          <a:lstStyle/>
          <a:p>
            <a:pPr marL="342900" indent="-342900" defTabSz="2286000">
              <a:lnSpc>
                <a:spcPts val="3700"/>
              </a:lnSpc>
              <a:buFont typeface="Wingdings" panose="05000000000000000000" pitchFamily="2" charset="2"/>
              <a:buChar char="ü"/>
              <a:defRPr/>
            </a:pPr>
            <a:r>
              <a:rPr lang="en-US" sz="2000" dirty="0">
                <a:solidFill>
                  <a:schemeClr val="tx1">
                    <a:lumMod val="75000"/>
                    <a:lumOff val="25000"/>
                  </a:schemeClr>
                </a:solidFill>
                <a:latin typeface="Montserrat" charset="0"/>
                <a:ea typeface="Montserrat" charset="0"/>
                <a:cs typeface="Montserrat" charset="0"/>
                <a:sym typeface="Bebas Neue" charset="0"/>
              </a:rPr>
              <a:t>País</a:t>
            </a:r>
          </a:p>
          <a:p>
            <a:pPr marL="342900" indent="-342900" defTabSz="2286000">
              <a:lnSpc>
                <a:spcPts val="3700"/>
              </a:lnSpc>
              <a:buFont typeface="Wingdings" panose="05000000000000000000" pitchFamily="2" charset="2"/>
              <a:buChar char="ü"/>
              <a:defRPr/>
            </a:pPr>
            <a:r>
              <a:rPr lang="en-US" sz="2000" dirty="0">
                <a:solidFill>
                  <a:schemeClr val="tx1">
                    <a:lumMod val="75000"/>
                    <a:lumOff val="25000"/>
                  </a:schemeClr>
                </a:solidFill>
                <a:latin typeface="Montserrat" charset="0"/>
                <a:ea typeface="Montserrat" charset="0"/>
                <a:cs typeface="Montserrat" charset="0"/>
                <a:sym typeface="Bebas Neue" charset="0"/>
              </a:rPr>
              <a:t>Origen (</a:t>
            </a:r>
            <a:r>
              <a:rPr lang="en-US" sz="2000" dirty="0" err="1">
                <a:solidFill>
                  <a:schemeClr val="tx1">
                    <a:lumMod val="75000"/>
                    <a:lumOff val="25000"/>
                  </a:schemeClr>
                </a:solidFill>
                <a:latin typeface="Montserrat" charset="0"/>
                <a:ea typeface="Montserrat" charset="0"/>
                <a:cs typeface="Montserrat" charset="0"/>
                <a:sym typeface="Bebas Neue" charset="0"/>
              </a:rPr>
              <a:t>Interno</a:t>
            </a:r>
            <a:r>
              <a:rPr lang="en-US" sz="2000" dirty="0">
                <a:solidFill>
                  <a:schemeClr val="tx1">
                    <a:lumMod val="75000"/>
                    <a:lumOff val="25000"/>
                  </a:schemeClr>
                </a:solidFill>
                <a:latin typeface="Montserrat" charset="0"/>
                <a:ea typeface="Montserrat" charset="0"/>
                <a:cs typeface="Montserrat" charset="0"/>
                <a:sym typeface="Bebas Neue" charset="0"/>
              </a:rPr>
              <a:t>, </a:t>
            </a:r>
            <a:r>
              <a:rPr lang="en-US" sz="2000" dirty="0" err="1">
                <a:solidFill>
                  <a:schemeClr val="tx1">
                    <a:lumMod val="75000"/>
                    <a:lumOff val="25000"/>
                  </a:schemeClr>
                </a:solidFill>
                <a:latin typeface="Montserrat" charset="0"/>
                <a:ea typeface="Montserrat" charset="0"/>
                <a:cs typeface="Montserrat" charset="0"/>
                <a:sym typeface="Bebas Neue" charset="0"/>
              </a:rPr>
              <a:t>Externo</a:t>
            </a:r>
            <a:r>
              <a:rPr lang="en-US" sz="2000" dirty="0">
                <a:solidFill>
                  <a:schemeClr val="tx1">
                    <a:lumMod val="75000"/>
                    <a:lumOff val="25000"/>
                  </a:schemeClr>
                </a:solidFill>
                <a:latin typeface="Montserrat" charset="0"/>
                <a:ea typeface="Montserrat" charset="0"/>
                <a:cs typeface="Montserrat" charset="0"/>
                <a:sym typeface="Bebas Neue" charset="0"/>
              </a:rPr>
              <a:t>)</a:t>
            </a:r>
          </a:p>
          <a:p>
            <a:pPr marL="342900" indent="-342900" defTabSz="2286000">
              <a:lnSpc>
                <a:spcPts val="3700"/>
              </a:lnSpc>
              <a:buFont typeface="Wingdings" panose="05000000000000000000" pitchFamily="2" charset="2"/>
              <a:buChar char="ü"/>
              <a:defRPr/>
            </a:pPr>
            <a:r>
              <a:rPr lang="en-US" sz="2000" dirty="0" err="1">
                <a:solidFill>
                  <a:schemeClr val="tx1">
                    <a:lumMod val="75000"/>
                    <a:lumOff val="25000"/>
                  </a:schemeClr>
                </a:solidFill>
                <a:latin typeface="Montserrat" charset="0"/>
                <a:ea typeface="Montserrat" charset="0"/>
                <a:cs typeface="Montserrat" charset="0"/>
                <a:sym typeface="Bebas Neue" charset="0"/>
              </a:rPr>
              <a:t>Voluntad</a:t>
            </a:r>
            <a:endParaRPr lang="en-US" sz="2000" dirty="0">
              <a:solidFill>
                <a:schemeClr val="tx1">
                  <a:lumMod val="75000"/>
                  <a:lumOff val="25000"/>
                </a:schemeClr>
              </a:solidFill>
              <a:latin typeface="Montserrat" charset="0"/>
              <a:ea typeface="Montserrat" charset="0"/>
              <a:cs typeface="Montserrat" charset="0"/>
              <a:sym typeface="Bebas Neue" charset="0"/>
            </a:endParaRPr>
          </a:p>
          <a:p>
            <a:pPr marL="342900" indent="-342900" defTabSz="2286000">
              <a:lnSpc>
                <a:spcPts val="3700"/>
              </a:lnSpc>
              <a:buFont typeface="Wingdings" panose="05000000000000000000" pitchFamily="2" charset="2"/>
              <a:buChar char="ü"/>
              <a:defRPr/>
            </a:pPr>
            <a:r>
              <a:rPr lang="en-US" sz="2000" dirty="0" err="1">
                <a:solidFill>
                  <a:schemeClr val="tx1">
                    <a:lumMod val="75000"/>
                    <a:lumOff val="25000"/>
                  </a:schemeClr>
                </a:solidFill>
                <a:latin typeface="Montserrat" charset="0"/>
                <a:ea typeface="Montserrat" charset="0"/>
                <a:cs typeface="Montserrat" charset="0"/>
                <a:sym typeface="Bebas Neue" charset="0"/>
              </a:rPr>
              <a:t>Tipos</a:t>
            </a:r>
            <a:r>
              <a:rPr lang="en-US" sz="2000" dirty="0">
                <a:solidFill>
                  <a:schemeClr val="tx1">
                    <a:lumMod val="75000"/>
                    <a:lumOff val="25000"/>
                  </a:schemeClr>
                </a:solidFill>
                <a:latin typeface="Montserrat" charset="0"/>
                <a:ea typeface="Montserrat" charset="0"/>
                <a:cs typeface="Montserrat" charset="0"/>
                <a:sym typeface="Bebas Neue" charset="0"/>
              </a:rPr>
              <a:t> de </a:t>
            </a:r>
            <a:r>
              <a:rPr lang="en-US" sz="2000" dirty="0" err="1">
                <a:solidFill>
                  <a:schemeClr val="tx1">
                    <a:lumMod val="75000"/>
                    <a:lumOff val="25000"/>
                  </a:schemeClr>
                </a:solidFill>
                <a:latin typeface="Montserrat" charset="0"/>
                <a:ea typeface="Montserrat" charset="0"/>
                <a:cs typeface="Montserrat" charset="0"/>
                <a:sym typeface="Bebas Neue" charset="0"/>
              </a:rPr>
              <a:t>Infracción</a:t>
            </a:r>
            <a:endParaRPr lang="en-US" sz="2000" dirty="0">
              <a:solidFill>
                <a:schemeClr val="tx1">
                  <a:lumMod val="75000"/>
                  <a:lumOff val="25000"/>
                </a:schemeClr>
              </a:solidFill>
              <a:latin typeface="Montserrat" charset="0"/>
              <a:ea typeface="Montserrat" charset="0"/>
              <a:cs typeface="Montserrat" charset="0"/>
              <a:sym typeface="Bebas Neue" charset="0"/>
            </a:endParaRPr>
          </a:p>
          <a:p>
            <a:pPr marL="342900" indent="-342900" defTabSz="2286000">
              <a:lnSpc>
                <a:spcPts val="3700"/>
              </a:lnSpc>
              <a:buFont typeface="Wingdings" panose="05000000000000000000" pitchFamily="2" charset="2"/>
              <a:buChar char="ü"/>
              <a:defRPr/>
            </a:pPr>
            <a:r>
              <a:rPr lang="en-US" sz="2000" dirty="0" err="1">
                <a:solidFill>
                  <a:schemeClr val="tx1">
                    <a:lumMod val="75000"/>
                    <a:lumOff val="25000"/>
                  </a:schemeClr>
                </a:solidFill>
                <a:latin typeface="Montserrat" charset="0"/>
                <a:ea typeface="Montserrat" charset="0"/>
                <a:cs typeface="Montserrat" charset="0"/>
                <a:sym typeface="Bebas Neue" charset="0"/>
              </a:rPr>
              <a:t>Tipo</a:t>
            </a:r>
            <a:r>
              <a:rPr lang="en-US" sz="2000" dirty="0">
                <a:solidFill>
                  <a:schemeClr val="tx1">
                    <a:lumMod val="75000"/>
                    <a:lumOff val="25000"/>
                  </a:schemeClr>
                </a:solidFill>
                <a:latin typeface="Montserrat" charset="0"/>
                <a:ea typeface="Montserrat" charset="0"/>
                <a:cs typeface="Montserrat" charset="0"/>
                <a:sym typeface="Bebas Neue" charset="0"/>
              </a:rPr>
              <a:t> de </a:t>
            </a:r>
            <a:r>
              <a:rPr lang="en-US" sz="2000" dirty="0" err="1">
                <a:solidFill>
                  <a:schemeClr val="tx1">
                    <a:lumMod val="75000"/>
                    <a:lumOff val="25000"/>
                  </a:schemeClr>
                </a:solidFill>
                <a:latin typeface="Montserrat" charset="0"/>
                <a:ea typeface="Montserrat" charset="0"/>
                <a:cs typeface="Montserrat" charset="0"/>
                <a:sym typeface="Bebas Neue" charset="0"/>
              </a:rPr>
              <a:t>Negocio</a:t>
            </a:r>
            <a:endParaRPr lang="en-US" sz="2000" dirty="0">
              <a:solidFill>
                <a:schemeClr val="tx1">
                  <a:lumMod val="75000"/>
                  <a:lumOff val="25000"/>
                </a:schemeClr>
              </a:solidFill>
              <a:latin typeface="Montserrat" charset="0"/>
              <a:ea typeface="Montserrat" charset="0"/>
              <a:cs typeface="Montserrat" charset="0"/>
              <a:sym typeface="Bebas Neue" charset="0"/>
            </a:endParaRPr>
          </a:p>
          <a:p>
            <a:pPr marL="342900" indent="-342900" defTabSz="2286000">
              <a:lnSpc>
                <a:spcPts val="3700"/>
              </a:lnSpc>
              <a:buFont typeface="Wingdings" panose="05000000000000000000" pitchFamily="2" charset="2"/>
              <a:buChar char="ü"/>
              <a:defRPr/>
            </a:pPr>
            <a:r>
              <a:rPr lang="en-US" sz="2000" dirty="0" err="1">
                <a:solidFill>
                  <a:schemeClr val="tx1">
                    <a:lumMod val="75000"/>
                    <a:lumOff val="25000"/>
                  </a:schemeClr>
                </a:solidFill>
                <a:latin typeface="Montserrat" charset="0"/>
                <a:ea typeface="Montserrat" charset="0"/>
                <a:cs typeface="Montserrat" charset="0"/>
                <a:sym typeface="Bebas Neue" charset="0"/>
              </a:rPr>
              <a:t>Áreas</a:t>
            </a:r>
            <a:r>
              <a:rPr lang="en-US" sz="2000" dirty="0">
                <a:solidFill>
                  <a:schemeClr val="tx1">
                    <a:lumMod val="75000"/>
                    <a:lumOff val="25000"/>
                  </a:schemeClr>
                </a:solidFill>
                <a:latin typeface="Montserrat" charset="0"/>
                <a:ea typeface="Montserrat" charset="0"/>
                <a:cs typeface="Montserrat" charset="0"/>
                <a:sym typeface="Bebas Neue" charset="0"/>
              </a:rPr>
              <a:t> de </a:t>
            </a:r>
            <a:r>
              <a:rPr lang="en-US" sz="2000" dirty="0" err="1">
                <a:solidFill>
                  <a:schemeClr val="tx1">
                    <a:lumMod val="75000"/>
                    <a:lumOff val="25000"/>
                  </a:schemeClr>
                </a:solidFill>
                <a:latin typeface="Montserrat" charset="0"/>
                <a:ea typeface="Montserrat" charset="0"/>
                <a:cs typeface="Montserrat" charset="0"/>
                <a:sym typeface="Bebas Neue" charset="0"/>
              </a:rPr>
              <a:t>Negocio</a:t>
            </a:r>
            <a:endParaRPr lang="en-US" sz="2000" dirty="0">
              <a:solidFill>
                <a:schemeClr val="tx1">
                  <a:lumMod val="75000"/>
                  <a:lumOff val="25000"/>
                </a:schemeClr>
              </a:solidFill>
              <a:latin typeface="Montserrat" charset="0"/>
              <a:ea typeface="Montserrat" charset="0"/>
              <a:cs typeface="Montserrat" charset="0"/>
              <a:sym typeface="Bebas Neue" charset="0"/>
            </a:endParaRPr>
          </a:p>
          <a:p>
            <a:pPr marL="342900" indent="-342900" defTabSz="2286000">
              <a:lnSpc>
                <a:spcPts val="3700"/>
              </a:lnSpc>
              <a:buFont typeface="Wingdings" panose="05000000000000000000" pitchFamily="2" charset="2"/>
              <a:buChar char="ü"/>
              <a:defRPr/>
            </a:pPr>
            <a:r>
              <a:rPr lang="en-US" sz="2000" dirty="0" err="1">
                <a:solidFill>
                  <a:schemeClr val="tx1">
                    <a:lumMod val="75000"/>
                    <a:lumOff val="25000"/>
                  </a:schemeClr>
                </a:solidFill>
                <a:latin typeface="Montserrat" charset="0"/>
                <a:ea typeface="Montserrat" charset="0"/>
                <a:cs typeface="Montserrat" charset="0"/>
                <a:sym typeface="Bebas Neue" charset="0"/>
              </a:rPr>
              <a:t>Actores</a:t>
            </a:r>
            <a:r>
              <a:rPr lang="en-US" sz="2000" dirty="0">
                <a:solidFill>
                  <a:schemeClr val="tx1">
                    <a:lumMod val="75000"/>
                    <a:lumOff val="25000"/>
                  </a:schemeClr>
                </a:solidFill>
                <a:latin typeface="Montserrat" charset="0"/>
                <a:ea typeface="Montserrat" charset="0"/>
                <a:cs typeface="Montserrat" charset="0"/>
                <a:sym typeface="Bebas Neue" charset="0"/>
              </a:rPr>
              <a:t> </a:t>
            </a:r>
            <a:r>
              <a:rPr lang="en-US" sz="2000" dirty="0" err="1">
                <a:solidFill>
                  <a:schemeClr val="tx1">
                    <a:lumMod val="75000"/>
                    <a:lumOff val="25000"/>
                  </a:schemeClr>
                </a:solidFill>
                <a:latin typeface="Montserrat" charset="0"/>
                <a:ea typeface="Montserrat" charset="0"/>
                <a:cs typeface="Montserrat" charset="0"/>
                <a:sym typeface="Bebas Neue" charset="0"/>
              </a:rPr>
              <a:t>Involucrados</a:t>
            </a:r>
            <a:endParaRPr lang="en-US" sz="2000" dirty="0">
              <a:solidFill>
                <a:schemeClr val="tx1">
                  <a:lumMod val="75000"/>
                  <a:lumOff val="25000"/>
                </a:schemeClr>
              </a:solidFill>
              <a:latin typeface="Montserrat" charset="0"/>
              <a:ea typeface="Montserrat" charset="0"/>
              <a:cs typeface="Montserrat" charset="0"/>
              <a:sym typeface="Bebas Neue" charset="0"/>
            </a:endParaRPr>
          </a:p>
          <a:p>
            <a:pPr defTabSz="2286000">
              <a:lnSpc>
                <a:spcPts val="3700"/>
              </a:lnSpc>
              <a:defRPr/>
            </a:pPr>
            <a:endParaRPr lang="en-US" sz="2000" dirty="0">
              <a:solidFill>
                <a:schemeClr val="tx1">
                  <a:lumMod val="65000"/>
                  <a:lumOff val="35000"/>
                </a:schemeClr>
              </a:solidFill>
              <a:latin typeface="Montserrat" charset="0"/>
              <a:ea typeface="Montserrat" charset="0"/>
              <a:cs typeface="Montserrat" charset="0"/>
              <a:sym typeface="Bebas Neue" charset="0"/>
            </a:endParaRPr>
          </a:p>
          <a:p>
            <a:pPr defTabSz="2286000">
              <a:lnSpc>
                <a:spcPts val="3700"/>
              </a:lnSpc>
              <a:defRPr/>
            </a:pPr>
            <a:endParaRPr lang="en-US" sz="2000" dirty="0">
              <a:solidFill>
                <a:schemeClr val="tx1">
                  <a:lumMod val="65000"/>
                  <a:lumOff val="35000"/>
                </a:schemeClr>
              </a:solidFill>
              <a:latin typeface="Montserrat" charset="0"/>
              <a:ea typeface="Montserrat" charset="0"/>
              <a:cs typeface="Montserrat" charset="0"/>
              <a:sym typeface="Bebas Neue" charset="0"/>
            </a:endParaRPr>
          </a:p>
        </p:txBody>
      </p:sp>
      <p:grpSp>
        <p:nvGrpSpPr>
          <p:cNvPr id="6" name="Group 86">
            <a:extLst>
              <a:ext uri="{FF2B5EF4-FFF2-40B4-BE49-F238E27FC236}">
                <a16:creationId xmlns:a16="http://schemas.microsoft.com/office/drawing/2014/main" id="{967CDA67-1B58-4FB5-A139-388A14BA66BF}"/>
              </a:ext>
            </a:extLst>
          </p:cNvPr>
          <p:cNvGrpSpPr/>
          <p:nvPr/>
        </p:nvGrpSpPr>
        <p:grpSpPr>
          <a:xfrm>
            <a:off x="8727592" y="1581108"/>
            <a:ext cx="1464158" cy="3695784"/>
            <a:chOff x="3617731" y="1408113"/>
            <a:chExt cx="1045313" cy="2719387"/>
          </a:xfrm>
          <a:solidFill>
            <a:srgbClr val="FFC000"/>
          </a:solidFill>
        </p:grpSpPr>
        <p:sp>
          <p:nvSpPr>
            <p:cNvPr id="7" name="Oval 76">
              <a:extLst>
                <a:ext uri="{FF2B5EF4-FFF2-40B4-BE49-F238E27FC236}">
                  <a16:creationId xmlns:a16="http://schemas.microsoft.com/office/drawing/2014/main" id="{6BDB8711-76C0-41DD-BC44-C39E5B09ACDD}"/>
                </a:ext>
              </a:extLst>
            </p:cNvPr>
            <p:cNvSpPr>
              <a:spLocks noChangeArrowheads="1"/>
            </p:cNvSpPr>
            <p:nvPr/>
          </p:nvSpPr>
          <p:spPr bwMode="black">
            <a:xfrm>
              <a:off x="3916391" y="1408113"/>
              <a:ext cx="455850" cy="45585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sp>
          <p:nvSpPr>
            <p:cNvPr id="8" name="Freeform 77">
              <a:extLst>
                <a:ext uri="{FF2B5EF4-FFF2-40B4-BE49-F238E27FC236}">
                  <a16:creationId xmlns:a16="http://schemas.microsoft.com/office/drawing/2014/main" id="{CBEDBE65-9975-4CFE-A17B-F2B65EED11AA}"/>
                </a:ext>
              </a:extLst>
            </p:cNvPr>
            <p:cNvSpPr>
              <a:spLocks/>
            </p:cNvSpPr>
            <p:nvPr/>
          </p:nvSpPr>
          <p:spPr bwMode="black">
            <a:xfrm>
              <a:off x="3617731" y="1911121"/>
              <a:ext cx="1045313" cy="2216379"/>
            </a:xfrm>
            <a:custGeom>
              <a:avLst/>
              <a:gdLst>
                <a:gd name="T0" fmla="*/ 83 w 106"/>
                <a:gd name="T1" fmla="*/ 0 h 224"/>
                <a:gd name="T2" fmla="*/ 24 w 106"/>
                <a:gd name="T3" fmla="*/ 0 h 224"/>
                <a:gd name="T4" fmla="*/ 0 w 106"/>
                <a:gd name="T5" fmla="*/ 23 h 224"/>
                <a:gd name="T6" fmla="*/ 0 w 106"/>
                <a:gd name="T7" fmla="*/ 99 h 224"/>
                <a:gd name="T8" fmla="*/ 10 w 106"/>
                <a:gd name="T9" fmla="*/ 109 h 224"/>
                <a:gd name="T10" fmla="*/ 21 w 106"/>
                <a:gd name="T11" fmla="*/ 99 h 224"/>
                <a:gd name="T12" fmla="*/ 21 w 106"/>
                <a:gd name="T13" fmla="*/ 35 h 224"/>
                <a:gd name="T14" fmla="*/ 24 w 106"/>
                <a:gd name="T15" fmla="*/ 35 h 224"/>
                <a:gd name="T16" fmla="*/ 24 w 106"/>
                <a:gd name="T17" fmla="*/ 211 h 224"/>
                <a:gd name="T18" fmla="*/ 38 w 106"/>
                <a:gd name="T19" fmla="*/ 224 h 224"/>
                <a:gd name="T20" fmla="*/ 51 w 106"/>
                <a:gd name="T21" fmla="*/ 211 h 224"/>
                <a:gd name="T22" fmla="*/ 51 w 106"/>
                <a:gd name="T23" fmla="*/ 108 h 224"/>
                <a:gd name="T24" fmla="*/ 55 w 106"/>
                <a:gd name="T25" fmla="*/ 108 h 224"/>
                <a:gd name="T26" fmla="*/ 55 w 106"/>
                <a:gd name="T27" fmla="*/ 211 h 224"/>
                <a:gd name="T28" fmla="*/ 69 w 106"/>
                <a:gd name="T29" fmla="*/ 224 h 224"/>
                <a:gd name="T30" fmla="*/ 82 w 106"/>
                <a:gd name="T31" fmla="*/ 211 h 224"/>
                <a:gd name="T32" fmla="*/ 82 w 106"/>
                <a:gd name="T33" fmla="*/ 35 h 224"/>
                <a:gd name="T34" fmla="*/ 86 w 106"/>
                <a:gd name="T35" fmla="*/ 35 h 224"/>
                <a:gd name="T36" fmla="*/ 86 w 106"/>
                <a:gd name="T37" fmla="*/ 99 h 224"/>
                <a:gd name="T38" fmla="*/ 96 w 106"/>
                <a:gd name="T39" fmla="*/ 109 h 224"/>
                <a:gd name="T40" fmla="*/ 106 w 106"/>
                <a:gd name="T41" fmla="*/ 99 h 224"/>
                <a:gd name="T42" fmla="*/ 106 w 106"/>
                <a:gd name="T43" fmla="*/ 23 h 224"/>
                <a:gd name="T44" fmla="*/ 83 w 106"/>
                <a:gd name="T4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charset="0"/>
              </a:endParaRPr>
            </a:p>
          </p:txBody>
        </p:sp>
      </p:grpSp>
    </p:spTree>
    <p:extLst>
      <p:ext uri="{BB962C8B-B14F-4D97-AF65-F5344CB8AC3E}">
        <p14:creationId xmlns:p14="http://schemas.microsoft.com/office/powerpoint/2010/main" val="2713126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03DA4-913E-4A7C-9979-A4E9BC36AAB3}"/>
              </a:ext>
            </a:extLst>
          </p:cNvPr>
          <p:cNvSpPr>
            <a:spLocks noGrp="1"/>
          </p:cNvSpPr>
          <p:nvPr>
            <p:ph type="title"/>
          </p:nvPr>
        </p:nvSpPr>
        <p:spPr/>
        <p:txBody>
          <a:bodyPr/>
          <a:lstStyle/>
          <a:p>
            <a:pPr algn="ctr"/>
            <a:r>
              <a:rPr lang="es-ES" b="1" dirty="0"/>
              <a:t>Importancia Nuevas Tecnologías</a:t>
            </a:r>
          </a:p>
        </p:txBody>
      </p:sp>
      <p:sp>
        <p:nvSpPr>
          <p:cNvPr id="3" name="Marcador de texto 2">
            <a:extLst>
              <a:ext uri="{FF2B5EF4-FFF2-40B4-BE49-F238E27FC236}">
                <a16:creationId xmlns:a16="http://schemas.microsoft.com/office/drawing/2014/main" id="{1E32158E-A44C-4C1B-A514-1569FB9A685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1460484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5F753D-3E13-4AC5-BFB8-9B19020236B4}"/>
              </a:ext>
            </a:extLst>
          </p:cNvPr>
          <p:cNvPicPr>
            <a:picLocks noChangeAspect="1"/>
          </p:cNvPicPr>
          <p:nvPr/>
        </p:nvPicPr>
        <p:blipFill rotWithShape="1">
          <a:blip r:embed="rId2"/>
          <a:srcRect l="5758" t="60829" r="77811" b="19582"/>
          <a:stretch/>
        </p:blipFill>
        <p:spPr>
          <a:xfrm>
            <a:off x="1042414" y="2357331"/>
            <a:ext cx="1845752" cy="1418661"/>
          </a:xfrm>
          <a:prstGeom prst="rect">
            <a:avLst/>
          </a:prstGeom>
        </p:spPr>
      </p:pic>
      <p:sp>
        <p:nvSpPr>
          <p:cNvPr id="3" name="Rectangle 23">
            <a:extLst>
              <a:ext uri="{FF2B5EF4-FFF2-40B4-BE49-F238E27FC236}">
                <a16:creationId xmlns:a16="http://schemas.microsoft.com/office/drawing/2014/main" id="{2F624F41-FB42-407B-BAE7-FD8E8D87F9CD}"/>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4" name="Rectangle 25">
            <a:extLst>
              <a:ext uri="{FF2B5EF4-FFF2-40B4-BE49-F238E27FC236}">
                <a16:creationId xmlns:a16="http://schemas.microsoft.com/office/drawing/2014/main" id="{E56BDB3B-478F-4C2B-9C4D-C00100C98BB9}"/>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5" name="CuadroTexto 4">
            <a:extLst>
              <a:ext uri="{FF2B5EF4-FFF2-40B4-BE49-F238E27FC236}">
                <a16:creationId xmlns:a16="http://schemas.microsoft.com/office/drawing/2014/main" id="{F0BFCAE5-1EAE-4EA6-BF0E-F9E5891103E1}"/>
              </a:ext>
            </a:extLst>
          </p:cNvPr>
          <p:cNvSpPr txBox="1"/>
          <p:nvPr/>
        </p:nvSpPr>
        <p:spPr>
          <a:xfrm>
            <a:off x="896691" y="3894172"/>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Aprendizaje de Máquina</a:t>
            </a:r>
          </a:p>
        </p:txBody>
      </p:sp>
    </p:spTree>
    <p:extLst>
      <p:ext uri="{BB962C8B-B14F-4D97-AF65-F5344CB8AC3E}">
        <p14:creationId xmlns:p14="http://schemas.microsoft.com/office/powerpoint/2010/main" val="3864142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DCCECE94-DC9E-4BF0-8115-16BC897C8270}"/>
              </a:ext>
            </a:extLst>
          </p:cNvPr>
          <p:cNvSpPr>
            <a:spLocks/>
          </p:cNvSpPr>
          <p:nvPr/>
        </p:nvSpPr>
        <p:spPr bwMode="auto">
          <a:xfrm>
            <a:off x="5649825" y="634187"/>
            <a:ext cx="881653"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CASO</a:t>
            </a:r>
          </a:p>
        </p:txBody>
      </p:sp>
      <p:sp>
        <p:nvSpPr>
          <p:cNvPr id="6" name="Rectangle 25">
            <a:extLst>
              <a:ext uri="{FF2B5EF4-FFF2-40B4-BE49-F238E27FC236}">
                <a16:creationId xmlns:a16="http://schemas.microsoft.com/office/drawing/2014/main" id="{91B683AB-02D8-4222-966B-013E5F61108D}"/>
              </a:ext>
            </a:extLst>
          </p:cNvPr>
          <p:cNvSpPr>
            <a:spLocks/>
          </p:cNvSpPr>
          <p:nvPr/>
        </p:nvSpPr>
        <p:spPr bwMode="auto">
          <a:xfrm>
            <a:off x="2625765" y="217659"/>
            <a:ext cx="6929781"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APRENDIZAJE DE MÁQUINA</a:t>
            </a:r>
          </a:p>
        </p:txBody>
      </p:sp>
      <p:grpSp>
        <p:nvGrpSpPr>
          <p:cNvPr id="7" name="Group 51">
            <a:extLst>
              <a:ext uri="{FF2B5EF4-FFF2-40B4-BE49-F238E27FC236}">
                <a16:creationId xmlns:a16="http://schemas.microsoft.com/office/drawing/2014/main" id="{001054A5-1A5A-4A1A-AB00-431C469B9083}"/>
              </a:ext>
            </a:extLst>
          </p:cNvPr>
          <p:cNvGrpSpPr/>
          <p:nvPr/>
        </p:nvGrpSpPr>
        <p:grpSpPr>
          <a:xfrm>
            <a:off x="406400" y="1654295"/>
            <a:ext cx="3412901" cy="3874150"/>
            <a:chOff x="2239069" y="2908351"/>
            <a:chExt cx="8462739" cy="9606465"/>
          </a:xfrm>
          <a:solidFill>
            <a:schemeClr val="bg1">
              <a:lumMod val="85000"/>
            </a:schemeClr>
          </a:solidFill>
        </p:grpSpPr>
        <p:sp>
          <p:nvSpPr>
            <p:cNvPr id="8" name="Freeform 131">
              <a:extLst>
                <a:ext uri="{FF2B5EF4-FFF2-40B4-BE49-F238E27FC236}">
                  <a16:creationId xmlns:a16="http://schemas.microsoft.com/office/drawing/2014/main" id="{F8E87EE3-2679-40A0-A538-FFEC77C8E850}"/>
                </a:ext>
              </a:extLst>
            </p:cNvPr>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0" name="Freeform 132">
              <a:extLst>
                <a:ext uri="{FF2B5EF4-FFF2-40B4-BE49-F238E27FC236}">
                  <a16:creationId xmlns:a16="http://schemas.microsoft.com/office/drawing/2014/main" id="{5599A0FF-A6B3-4FF6-93EC-05C58BE946C9}"/>
                </a:ext>
              </a:extLst>
            </p:cNvPr>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1" name="Freeform 133">
              <a:extLst>
                <a:ext uri="{FF2B5EF4-FFF2-40B4-BE49-F238E27FC236}">
                  <a16:creationId xmlns:a16="http://schemas.microsoft.com/office/drawing/2014/main" id="{E8D32833-7633-4AD4-909A-614FEC8EF484}"/>
                </a:ext>
              </a:extLst>
            </p:cNvPr>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2" name="Freeform 134">
              <a:extLst>
                <a:ext uri="{FF2B5EF4-FFF2-40B4-BE49-F238E27FC236}">
                  <a16:creationId xmlns:a16="http://schemas.microsoft.com/office/drawing/2014/main" id="{F17CCC99-07C2-4424-8879-534949C995B3}"/>
                </a:ext>
              </a:extLst>
            </p:cNvPr>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4" name="Freeform 135">
              <a:extLst>
                <a:ext uri="{FF2B5EF4-FFF2-40B4-BE49-F238E27FC236}">
                  <a16:creationId xmlns:a16="http://schemas.microsoft.com/office/drawing/2014/main" id="{8EEE0BFD-5792-4E46-B0C0-4886E2742203}"/>
                </a:ext>
              </a:extLst>
            </p:cNvPr>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5" name="Freeform 136">
              <a:extLst>
                <a:ext uri="{FF2B5EF4-FFF2-40B4-BE49-F238E27FC236}">
                  <a16:creationId xmlns:a16="http://schemas.microsoft.com/office/drawing/2014/main" id="{28314CA5-4CA3-4FA6-A330-725E7EBA993A}"/>
                </a:ext>
              </a:extLst>
            </p:cNvPr>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7" name="Freeform 137">
              <a:extLst>
                <a:ext uri="{FF2B5EF4-FFF2-40B4-BE49-F238E27FC236}">
                  <a16:creationId xmlns:a16="http://schemas.microsoft.com/office/drawing/2014/main" id="{91D44F12-4B85-49FF-8B0C-AD9944E5FD27}"/>
                </a:ext>
              </a:extLst>
            </p:cNvPr>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sp>
          <p:nvSpPr>
            <p:cNvPr id="18" name="Freeform 138">
              <a:extLst>
                <a:ext uri="{FF2B5EF4-FFF2-40B4-BE49-F238E27FC236}">
                  <a16:creationId xmlns:a16="http://schemas.microsoft.com/office/drawing/2014/main" id="{926B2B5D-653E-44FD-A109-C752E21D8E9E}"/>
                </a:ext>
              </a:extLst>
            </p:cNvPr>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solidFill>
              <a:srgbClr val="A1A1A1"/>
            </a:solidFill>
            <a:ln w="28575" cap="flat" cmpd="sng">
              <a:solidFill>
                <a:schemeClr val="bg1"/>
              </a:solidFill>
              <a:bevel/>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endParaRPr lang="en-US">
                <a:latin typeface="Source Sans Pro Light" charset="0"/>
              </a:endParaRPr>
            </a:p>
          </p:txBody>
        </p:sp>
      </p:grpSp>
      <p:sp>
        <p:nvSpPr>
          <p:cNvPr id="3" name="Rectángulo 2">
            <a:extLst>
              <a:ext uri="{FF2B5EF4-FFF2-40B4-BE49-F238E27FC236}">
                <a16:creationId xmlns:a16="http://schemas.microsoft.com/office/drawing/2014/main" id="{7AE85597-59A9-4AF4-8EA2-C583953DBAFC}"/>
              </a:ext>
            </a:extLst>
          </p:cNvPr>
          <p:cNvSpPr/>
          <p:nvPr/>
        </p:nvSpPr>
        <p:spPr>
          <a:xfrm>
            <a:off x="4663324" y="1813543"/>
            <a:ext cx="6096000" cy="3103285"/>
          </a:xfrm>
          <a:prstGeom prst="rect">
            <a:avLst/>
          </a:prstGeom>
        </p:spPr>
        <p:txBody>
          <a:bodyPr>
            <a:spAutoFit/>
          </a:bodyPr>
          <a:lstStyle/>
          <a:p>
            <a:r>
              <a:rPr lang="en-US" sz="3200" b="1" dirty="0"/>
              <a:t>JAPÓN (Kyoto)  </a:t>
            </a:r>
          </a:p>
          <a:p>
            <a:pPr marL="285750" indent="-285750">
              <a:lnSpc>
                <a:spcPct val="150000"/>
              </a:lnSpc>
              <a:buFont typeface="Arial" panose="020B0604020202020204" pitchFamily="34" charset="0"/>
              <a:buChar char="•"/>
            </a:pPr>
            <a:r>
              <a:rPr lang="en-US" sz="2800" dirty="0"/>
              <a:t>Banca</a:t>
            </a:r>
          </a:p>
          <a:p>
            <a:pPr marL="285750" indent="-285750">
              <a:lnSpc>
                <a:spcPct val="150000"/>
              </a:lnSpc>
              <a:buFont typeface="Arial" panose="020B0604020202020204" pitchFamily="34" charset="0"/>
              <a:buChar char="•"/>
            </a:pPr>
            <a:r>
              <a:rPr lang="en-US" sz="2800" dirty="0"/>
              <a:t>Más de 8 </a:t>
            </a:r>
            <a:r>
              <a:rPr lang="en-US" sz="2800" dirty="0" err="1"/>
              <a:t>millones</a:t>
            </a:r>
            <a:r>
              <a:rPr lang="en-US" sz="2800" dirty="0"/>
              <a:t> € / </a:t>
            </a:r>
            <a:r>
              <a:rPr lang="en-US" sz="2800" dirty="0" err="1"/>
              <a:t>mitad</a:t>
            </a:r>
            <a:r>
              <a:rPr lang="en-US" sz="2800" dirty="0"/>
              <a:t> 2018</a:t>
            </a:r>
          </a:p>
          <a:p>
            <a:pPr marL="285750" indent="-285750">
              <a:lnSpc>
                <a:spcPct val="150000"/>
              </a:lnSpc>
              <a:buFont typeface="Arial" panose="020B0604020202020204" pitchFamily="34" charset="0"/>
              <a:buChar char="•"/>
            </a:pPr>
            <a:r>
              <a:rPr lang="en-US" sz="2800" dirty="0" err="1"/>
              <a:t>Evitar</a:t>
            </a:r>
            <a:r>
              <a:rPr lang="en-US" sz="2800" dirty="0"/>
              <a:t> </a:t>
            </a:r>
            <a:r>
              <a:rPr lang="en-US" sz="2800" dirty="0" err="1"/>
              <a:t>fraudes</a:t>
            </a:r>
            <a:r>
              <a:rPr lang="en-US" sz="2800" dirty="0"/>
              <a:t> personas </a:t>
            </a:r>
            <a:r>
              <a:rPr lang="en-US" sz="2800" dirty="0" err="1"/>
              <a:t>mayores</a:t>
            </a:r>
            <a:endParaRPr lang="en-US" sz="2800" dirty="0"/>
          </a:p>
          <a:p>
            <a:pPr marL="285750" indent="-285750">
              <a:lnSpc>
                <a:spcPct val="150000"/>
              </a:lnSpc>
              <a:buFont typeface="Arial" panose="020B0604020202020204" pitchFamily="34" charset="0"/>
              <a:buChar char="•"/>
            </a:pPr>
            <a:r>
              <a:rPr lang="en-US" sz="2800" dirty="0" err="1"/>
              <a:t>Aprende</a:t>
            </a:r>
            <a:r>
              <a:rPr lang="en-US" sz="2800" dirty="0"/>
              <a:t> </a:t>
            </a:r>
            <a:r>
              <a:rPr lang="en-US" sz="2800" dirty="0" err="1"/>
              <a:t>vídeos</a:t>
            </a:r>
            <a:r>
              <a:rPr lang="en-US" sz="2800" dirty="0"/>
              <a:t> </a:t>
            </a:r>
            <a:r>
              <a:rPr lang="en-US" sz="2800" dirty="0" err="1"/>
              <a:t>anteriores</a:t>
            </a:r>
            <a:endParaRPr lang="en-US" sz="2800" dirty="0"/>
          </a:p>
        </p:txBody>
      </p:sp>
    </p:spTree>
    <p:extLst>
      <p:ext uri="{BB962C8B-B14F-4D97-AF65-F5344CB8AC3E}">
        <p14:creationId xmlns:p14="http://schemas.microsoft.com/office/powerpoint/2010/main" val="1273896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5F753D-3E13-4AC5-BFB8-9B19020236B4}"/>
              </a:ext>
            </a:extLst>
          </p:cNvPr>
          <p:cNvPicPr>
            <a:picLocks noChangeAspect="1"/>
          </p:cNvPicPr>
          <p:nvPr/>
        </p:nvPicPr>
        <p:blipFill rotWithShape="1">
          <a:blip r:embed="rId2"/>
          <a:srcRect l="25862" t="60828" r="61630" b="21234"/>
          <a:stretch/>
        </p:blipFill>
        <p:spPr>
          <a:xfrm>
            <a:off x="3300761" y="2357331"/>
            <a:ext cx="1405054" cy="1299093"/>
          </a:xfrm>
          <a:prstGeom prst="rect">
            <a:avLst/>
          </a:prstGeom>
        </p:spPr>
      </p:pic>
      <p:sp>
        <p:nvSpPr>
          <p:cNvPr id="3" name="Rectangle 23">
            <a:extLst>
              <a:ext uri="{FF2B5EF4-FFF2-40B4-BE49-F238E27FC236}">
                <a16:creationId xmlns:a16="http://schemas.microsoft.com/office/drawing/2014/main" id="{2F624F41-FB42-407B-BAE7-FD8E8D87F9CD}"/>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4" name="Rectangle 25">
            <a:extLst>
              <a:ext uri="{FF2B5EF4-FFF2-40B4-BE49-F238E27FC236}">
                <a16:creationId xmlns:a16="http://schemas.microsoft.com/office/drawing/2014/main" id="{E56BDB3B-478F-4C2B-9C4D-C00100C98BB9}"/>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5" name="CuadroTexto 4">
            <a:extLst>
              <a:ext uri="{FF2B5EF4-FFF2-40B4-BE49-F238E27FC236}">
                <a16:creationId xmlns:a16="http://schemas.microsoft.com/office/drawing/2014/main" id="{F0BFCAE5-1EAE-4EA6-BF0E-F9E5891103E1}"/>
              </a:ext>
            </a:extLst>
          </p:cNvPr>
          <p:cNvSpPr txBox="1"/>
          <p:nvPr/>
        </p:nvSpPr>
        <p:spPr>
          <a:xfrm>
            <a:off x="864250" y="4060911"/>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Aprendizaje de Máquina</a:t>
            </a:r>
          </a:p>
        </p:txBody>
      </p:sp>
      <p:pic>
        <p:nvPicPr>
          <p:cNvPr id="10" name="Imagen 9">
            <a:extLst>
              <a:ext uri="{FF2B5EF4-FFF2-40B4-BE49-F238E27FC236}">
                <a16:creationId xmlns:a16="http://schemas.microsoft.com/office/drawing/2014/main" id="{CDF09CF5-5CD7-4D79-9A87-A9B1EEA44E14}"/>
              </a:ext>
            </a:extLst>
          </p:cNvPr>
          <p:cNvPicPr>
            <a:picLocks noChangeAspect="1"/>
          </p:cNvPicPr>
          <p:nvPr/>
        </p:nvPicPr>
        <p:blipFill rotWithShape="1">
          <a:blip r:embed="rId2"/>
          <a:srcRect l="5758" t="60829" r="77811" b="19582"/>
          <a:stretch/>
        </p:blipFill>
        <p:spPr>
          <a:xfrm>
            <a:off x="1042414" y="2357331"/>
            <a:ext cx="1845752" cy="1418661"/>
          </a:xfrm>
          <a:prstGeom prst="rect">
            <a:avLst/>
          </a:prstGeom>
        </p:spPr>
      </p:pic>
      <p:sp>
        <p:nvSpPr>
          <p:cNvPr id="13" name="CuadroTexto 12">
            <a:extLst>
              <a:ext uri="{FF2B5EF4-FFF2-40B4-BE49-F238E27FC236}">
                <a16:creationId xmlns:a16="http://schemas.microsoft.com/office/drawing/2014/main" id="{BDC20F2A-5747-4AA0-AEC6-3576D6755E5C}"/>
              </a:ext>
            </a:extLst>
          </p:cNvPr>
          <p:cNvSpPr txBox="1"/>
          <p:nvPr/>
        </p:nvSpPr>
        <p:spPr>
          <a:xfrm>
            <a:off x="3022755" y="4060911"/>
            <a:ext cx="2112758"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NLP </a:t>
            </a:r>
          </a:p>
          <a:p>
            <a:pPr algn="ctr"/>
            <a:r>
              <a:rPr lang="es-ES" b="1" dirty="0">
                <a:solidFill>
                  <a:schemeClr val="bg2">
                    <a:lumMod val="50000"/>
                  </a:schemeClr>
                </a:solidFill>
                <a:latin typeface="Montserrat" panose="00000500000000000000" pitchFamily="50" charset="0"/>
              </a:rPr>
              <a:t>(Procesamiento Lenguaje Natural)</a:t>
            </a:r>
          </a:p>
        </p:txBody>
      </p:sp>
    </p:spTree>
    <p:extLst>
      <p:ext uri="{BB962C8B-B14F-4D97-AF65-F5344CB8AC3E}">
        <p14:creationId xmlns:p14="http://schemas.microsoft.com/office/powerpoint/2010/main" val="890528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819D07E-129D-4BCF-ABC2-585E9D7E6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079" y="1300078"/>
            <a:ext cx="6424637" cy="5090632"/>
          </a:xfrm>
          <a:prstGeom prst="rect">
            <a:avLst/>
          </a:prstGeom>
        </p:spPr>
      </p:pic>
      <p:sp>
        <p:nvSpPr>
          <p:cNvPr id="4" name="Rectángulo 3">
            <a:extLst>
              <a:ext uri="{FF2B5EF4-FFF2-40B4-BE49-F238E27FC236}">
                <a16:creationId xmlns:a16="http://schemas.microsoft.com/office/drawing/2014/main" id="{E76DA4F3-3AAC-42EB-9DC1-486886223FD1}"/>
              </a:ext>
            </a:extLst>
          </p:cNvPr>
          <p:cNvSpPr/>
          <p:nvPr/>
        </p:nvSpPr>
        <p:spPr>
          <a:xfrm>
            <a:off x="665046" y="6390710"/>
            <a:ext cx="9690100" cy="307777"/>
          </a:xfrm>
          <a:prstGeom prst="rect">
            <a:avLst/>
          </a:prstGeom>
        </p:spPr>
        <p:txBody>
          <a:bodyPr wrap="square">
            <a:spAutoFit/>
          </a:bodyPr>
          <a:lstStyle/>
          <a:p>
            <a:r>
              <a:rPr lang="es-ES" sz="1400" dirty="0">
                <a:solidFill>
                  <a:schemeClr val="bg1">
                    <a:lumMod val="50000"/>
                  </a:schemeClr>
                </a:solidFill>
              </a:rPr>
              <a:t>https://www.techspot.com/community/topics/machine-learning-algorithm-beats-20-lawyers-in-nda-legal-analysis.250202/</a:t>
            </a:r>
          </a:p>
        </p:txBody>
      </p:sp>
      <p:sp>
        <p:nvSpPr>
          <p:cNvPr id="7" name="Rectangle 23">
            <a:extLst>
              <a:ext uri="{FF2B5EF4-FFF2-40B4-BE49-F238E27FC236}">
                <a16:creationId xmlns:a16="http://schemas.microsoft.com/office/drawing/2014/main" id="{FB16F8D4-7E55-4B71-B1EA-D9C9B99C2697}"/>
              </a:ext>
            </a:extLst>
          </p:cNvPr>
          <p:cNvSpPr>
            <a:spLocks/>
          </p:cNvSpPr>
          <p:nvPr/>
        </p:nvSpPr>
        <p:spPr bwMode="auto">
          <a:xfrm>
            <a:off x="5649838" y="634187"/>
            <a:ext cx="881653"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CASO</a:t>
            </a:r>
          </a:p>
        </p:txBody>
      </p:sp>
      <p:sp>
        <p:nvSpPr>
          <p:cNvPr id="8" name="Rectangle 25">
            <a:extLst>
              <a:ext uri="{FF2B5EF4-FFF2-40B4-BE49-F238E27FC236}">
                <a16:creationId xmlns:a16="http://schemas.microsoft.com/office/drawing/2014/main" id="{6AA2E20F-6B0A-451F-B5FD-AD8642199C81}"/>
              </a:ext>
            </a:extLst>
          </p:cNvPr>
          <p:cNvSpPr>
            <a:spLocks/>
          </p:cNvSpPr>
          <p:nvPr/>
        </p:nvSpPr>
        <p:spPr bwMode="auto">
          <a:xfrm>
            <a:off x="5592935" y="308683"/>
            <a:ext cx="995465"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NLP</a:t>
            </a:r>
          </a:p>
        </p:txBody>
      </p:sp>
      <p:sp>
        <p:nvSpPr>
          <p:cNvPr id="2" name="Rectángulo 1">
            <a:extLst>
              <a:ext uri="{FF2B5EF4-FFF2-40B4-BE49-F238E27FC236}">
                <a16:creationId xmlns:a16="http://schemas.microsoft.com/office/drawing/2014/main" id="{4C1167E1-D6E5-49CC-87D0-537691A92900}"/>
              </a:ext>
            </a:extLst>
          </p:cNvPr>
          <p:cNvSpPr/>
          <p:nvPr/>
        </p:nvSpPr>
        <p:spPr>
          <a:xfrm>
            <a:off x="8371807" y="2193409"/>
            <a:ext cx="2137124" cy="2251065"/>
          </a:xfrm>
          <a:prstGeom prst="rect">
            <a:avLst/>
          </a:prstGeom>
        </p:spPr>
        <p:txBody>
          <a:bodyPr wrap="none">
            <a:spAutoFit/>
          </a:bodyPr>
          <a:lstStyle/>
          <a:p>
            <a:pPr>
              <a:lnSpc>
                <a:spcPct val="150000"/>
              </a:lnSpc>
            </a:pPr>
            <a:r>
              <a:rPr lang="en-US" sz="2400" b="1" dirty="0"/>
              <a:t>Goldman Sachs</a:t>
            </a:r>
          </a:p>
          <a:p>
            <a:pPr>
              <a:lnSpc>
                <a:spcPct val="150000"/>
              </a:lnSpc>
            </a:pPr>
            <a:r>
              <a:rPr lang="en-US" sz="2400" b="1" dirty="0"/>
              <a:t>Cisco</a:t>
            </a:r>
          </a:p>
          <a:p>
            <a:pPr>
              <a:lnSpc>
                <a:spcPct val="150000"/>
              </a:lnSpc>
            </a:pPr>
            <a:r>
              <a:rPr lang="en-US" sz="2400" b="1" dirty="0"/>
              <a:t>Alston &amp; Bird</a:t>
            </a:r>
          </a:p>
          <a:p>
            <a:pPr>
              <a:lnSpc>
                <a:spcPct val="150000"/>
              </a:lnSpc>
            </a:pPr>
            <a:r>
              <a:rPr lang="en-US" sz="2400" b="1" dirty="0"/>
              <a:t>K&amp;L Gates</a:t>
            </a:r>
            <a:endParaRPr lang="es-ES" sz="2400" b="1" dirty="0"/>
          </a:p>
        </p:txBody>
      </p:sp>
    </p:spTree>
    <p:extLst>
      <p:ext uri="{BB962C8B-B14F-4D97-AF65-F5344CB8AC3E}">
        <p14:creationId xmlns:p14="http://schemas.microsoft.com/office/powerpoint/2010/main" val="636259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5F753D-3E13-4AC5-BFB8-9B19020236B4}"/>
              </a:ext>
            </a:extLst>
          </p:cNvPr>
          <p:cNvPicPr>
            <a:picLocks noChangeAspect="1"/>
          </p:cNvPicPr>
          <p:nvPr/>
        </p:nvPicPr>
        <p:blipFill rotWithShape="1">
          <a:blip r:embed="rId2"/>
          <a:srcRect l="44426" t="60828" r="42371" b="21234"/>
          <a:stretch/>
        </p:blipFill>
        <p:spPr>
          <a:xfrm>
            <a:off x="5553307" y="2357331"/>
            <a:ext cx="1483112" cy="1299093"/>
          </a:xfrm>
          <a:prstGeom prst="rect">
            <a:avLst/>
          </a:prstGeom>
        </p:spPr>
      </p:pic>
      <p:sp>
        <p:nvSpPr>
          <p:cNvPr id="3" name="Rectangle 23">
            <a:extLst>
              <a:ext uri="{FF2B5EF4-FFF2-40B4-BE49-F238E27FC236}">
                <a16:creationId xmlns:a16="http://schemas.microsoft.com/office/drawing/2014/main" id="{2F624F41-FB42-407B-BAE7-FD8E8D87F9CD}"/>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4" name="Rectangle 25">
            <a:extLst>
              <a:ext uri="{FF2B5EF4-FFF2-40B4-BE49-F238E27FC236}">
                <a16:creationId xmlns:a16="http://schemas.microsoft.com/office/drawing/2014/main" id="{E56BDB3B-478F-4C2B-9C4D-C00100C98BB9}"/>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5" name="CuadroTexto 4">
            <a:extLst>
              <a:ext uri="{FF2B5EF4-FFF2-40B4-BE49-F238E27FC236}">
                <a16:creationId xmlns:a16="http://schemas.microsoft.com/office/drawing/2014/main" id="{F0BFCAE5-1EAE-4EA6-BF0E-F9E5891103E1}"/>
              </a:ext>
            </a:extLst>
          </p:cNvPr>
          <p:cNvSpPr txBox="1"/>
          <p:nvPr/>
        </p:nvSpPr>
        <p:spPr>
          <a:xfrm>
            <a:off x="864250" y="4060911"/>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Aprendizaje de Máquina</a:t>
            </a:r>
          </a:p>
        </p:txBody>
      </p:sp>
      <p:sp>
        <p:nvSpPr>
          <p:cNvPr id="11" name="CuadroTexto 10">
            <a:extLst>
              <a:ext uri="{FF2B5EF4-FFF2-40B4-BE49-F238E27FC236}">
                <a16:creationId xmlns:a16="http://schemas.microsoft.com/office/drawing/2014/main" id="{D9F1D398-ED5B-453D-BF00-E005E1935622}"/>
              </a:ext>
            </a:extLst>
          </p:cNvPr>
          <p:cNvSpPr txBox="1"/>
          <p:nvPr/>
        </p:nvSpPr>
        <p:spPr>
          <a:xfrm>
            <a:off x="4997886" y="4062778"/>
            <a:ext cx="2259417"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NLG </a:t>
            </a:r>
          </a:p>
          <a:p>
            <a:pPr algn="ctr"/>
            <a:r>
              <a:rPr lang="es-ES" b="1" dirty="0">
                <a:solidFill>
                  <a:schemeClr val="bg2">
                    <a:lumMod val="50000"/>
                  </a:schemeClr>
                </a:solidFill>
                <a:latin typeface="Montserrat" panose="00000500000000000000" pitchFamily="50" charset="0"/>
              </a:rPr>
              <a:t>(Generación Natural del Lenguaje)</a:t>
            </a:r>
          </a:p>
        </p:txBody>
      </p:sp>
      <p:pic>
        <p:nvPicPr>
          <p:cNvPr id="10" name="Imagen 9">
            <a:extLst>
              <a:ext uri="{FF2B5EF4-FFF2-40B4-BE49-F238E27FC236}">
                <a16:creationId xmlns:a16="http://schemas.microsoft.com/office/drawing/2014/main" id="{2E0C4212-EA78-4C21-B6EB-1EBBCCB766E7}"/>
              </a:ext>
            </a:extLst>
          </p:cNvPr>
          <p:cNvPicPr>
            <a:picLocks noChangeAspect="1"/>
          </p:cNvPicPr>
          <p:nvPr/>
        </p:nvPicPr>
        <p:blipFill rotWithShape="1">
          <a:blip r:embed="rId2"/>
          <a:srcRect l="25862" t="60828" r="61630" b="21234"/>
          <a:stretch/>
        </p:blipFill>
        <p:spPr>
          <a:xfrm>
            <a:off x="3300761" y="2357331"/>
            <a:ext cx="1405054" cy="1299093"/>
          </a:xfrm>
          <a:prstGeom prst="rect">
            <a:avLst/>
          </a:prstGeom>
        </p:spPr>
      </p:pic>
      <p:sp>
        <p:nvSpPr>
          <p:cNvPr id="13" name="CuadroTexto 12">
            <a:extLst>
              <a:ext uri="{FF2B5EF4-FFF2-40B4-BE49-F238E27FC236}">
                <a16:creationId xmlns:a16="http://schemas.microsoft.com/office/drawing/2014/main" id="{AF4FF65E-AD49-4570-A38B-7DC8535A9FCE}"/>
              </a:ext>
            </a:extLst>
          </p:cNvPr>
          <p:cNvSpPr txBox="1"/>
          <p:nvPr/>
        </p:nvSpPr>
        <p:spPr>
          <a:xfrm>
            <a:off x="3022755" y="4060911"/>
            <a:ext cx="2112758"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NLP </a:t>
            </a:r>
          </a:p>
          <a:p>
            <a:pPr algn="ctr"/>
            <a:r>
              <a:rPr lang="es-ES" b="1" dirty="0">
                <a:solidFill>
                  <a:schemeClr val="bg2">
                    <a:lumMod val="50000"/>
                  </a:schemeClr>
                </a:solidFill>
                <a:latin typeface="Montserrat" panose="00000500000000000000" pitchFamily="50" charset="0"/>
              </a:rPr>
              <a:t>(Procesamiento Lenguaje Natural)</a:t>
            </a:r>
          </a:p>
        </p:txBody>
      </p:sp>
      <p:pic>
        <p:nvPicPr>
          <p:cNvPr id="14" name="Imagen 13">
            <a:extLst>
              <a:ext uri="{FF2B5EF4-FFF2-40B4-BE49-F238E27FC236}">
                <a16:creationId xmlns:a16="http://schemas.microsoft.com/office/drawing/2014/main" id="{28E51856-65A4-41E8-A275-66B1A1D9CA81}"/>
              </a:ext>
            </a:extLst>
          </p:cNvPr>
          <p:cNvPicPr>
            <a:picLocks noChangeAspect="1"/>
          </p:cNvPicPr>
          <p:nvPr/>
        </p:nvPicPr>
        <p:blipFill rotWithShape="1">
          <a:blip r:embed="rId2"/>
          <a:srcRect l="5758" t="60829" r="77811" b="19582"/>
          <a:stretch/>
        </p:blipFill>
        <p:spPr>
          <a:xfrm>
            <a:off x="1042414" y="2357331"/>
            <a:ext cx="1845752" cy="1418661"/>
          </a:xfrm>
          <a:prstGeom prst="rect">
            <a:avLst/>
          </a:prstGeom>
        </p:spPr>
      </p:pic>
    </p:spTree>
    <p:extLst>
      <p:ext uri="{BB962C8B-B14F-4D97-AF65-F5344CB8AC3E}">
        <p14:creationId xmlns:p14="http://schemas.microsoft.com/office/powerpoint/2010/main" val="2617597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D1615096-5BB4-4F2E-B993-EDD52CDFF5A6}"/>
              </a:ext>
            </a:extLst>
          </p:cNvPr>
          <p:cNvSpPr>
            <a:spLocks/>
          </p:cNvSpPr>
          <p:nvPr/>
        </p:nvSpPr>
        <p:spPr bwMode="auto">
          <a:xfrm>
            <a:off x="2142912" y="2832553"/>
            <a:ext cx="7880362" cy="849784"/>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6000"/>
              </a:lnSpc>
            </a:pPr>
            <a:r>
              <a:rPr lang="es-ES" sz="9050" b="1" spc="250" dirty="0">
                <a:solidFill>
                  <a:schemeClr val="tx1">
                    <a:lumMod val="75000"/>
                    <a:lumOff val="25000"/>
                  </a:schemeClr>
                </a:solidFill>
                <a:latin typeface="Montserrat" charset="0"/>
                <a:ea typeface="Montserrat" charset="0"/>
                <a:cs typeface="Montserrat" charset="0"/>
                <a:sym typeface="Bebas Neue" charset="0"/>
              </a:rPr>
              <a:t>Bienvenidos</a:t>
            </a:r>
            <a:endParaRPr lang="es-ES" sz="6300" b="1" spc="250" dirty="0">
              <a:solidFill>
                <a:schemeClr val="tx1">
                  <a:lumMod val="75000"/>
                  <a:lumOff val="25000"/>
                </a:schemeClr>
              </a:solidFill>
              <a:latin typeface="Montserrat" charset="0"/>
              <a:ea typeface="Montserrat" charset="0"/>
              <a:cs typeface="Montserrat" charset="0"/>
              <a:sym typeface="Bebas Neue" charset="0"/>
            </a:endParaRPr>
          </a:p>
        </p:txBody>
      </p:sp>
      <p:pic>
        <p:nvPicPr>
          <p:cNvPr id="16" name="Marcador de posición de imagen 7">
            <a:extLst>
              <a:ext uri="{FF2B5EF4-FFF2-40B4-BE49-F238E27FC236}">
                <a16:creationId xmlns:a16="http://schemas.microsoft.com/office/drawing/2014/main" id="{169B0AAF-4707-4B95-AC7C-BBAEDF6EDCDF}"/>
              </a:ext>
            </a:extLst>
          </p:cNvPr>
          <p:cNvPicPr>
            <a:picLocks/>
          </p:cNvPicPr>
          <p:nvPr/>
        </p:nvPicPr>
        <p:blipFill>
          <a:blip r:embed="rId3" cstate="emai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tretch>
            <a:fillRect/>
          </a:stretch>
        </p:blipFill>
        <p:spPr>
          <a:xfrm>
            <a:off x="463168" y="5919014"/>
            <a:ext cx="2383064" cy="632041"/>
          </a:xfrm>
          <a:prstGeom prst="rect">
            <a:avLst/>
          </a:prstGeom>
        </p:spPr>
      </p:pic>
    </p:spTree>
    <p:extLst>
      <p:ext uri="{BB962C8B-B14F-4D97-AF65-F5344CB8AC3E}">
        <p14:creationId xmlns:p14="http://schemas.microsoft.com/office/powerpoint/2010/main" val="14411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5D635D-4321-4A05-B3DB-B3B59D91B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85900"/>
            <a:ext cx="8382000" cy="4191000"/>
          </a:xfrm>
          <a:prstGeom prst="rect">
            <a:avLst/>
          </a:prstGeom>
        </p:spPr>
      </p:pic>
      <p:sp>
        <p:nvSpPr>
          <p:cNvPr id="6" name="Rectangle 23">
            <a:extLst>
              <a:ext uri="{FF2B5EF4-FFF2-40B4-BE49-F238E27FC236}">
                <a16:creationId xmlns:a16="http://schemas.microsoft.com/office/drawing/2014/main" id="{DB369890-4210-4144-83B4-C61BF9F08241}"/>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7" name="Rectangle 25">
            <a:extLst>
              <a:ext uri="{FF2B5EF4-FFF2-40B4-BE49-F238E27FC236}">
                <a16:creationId xmlns:a16="http://schemas.microsoft.com/office/drawing/2014/main" id="{90F9BC1E-82DB-4290-A9F4-10A3A9ABFD9E}"/>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Tree>
    <p:extLst>
      <p:ext uri="{BB962C8B-B14F-4D97-AF65-F5344CB8AC3E}">
        <p14:creationId xmlns:p14="http://schemas.microsoft.com/office/powerpoint/2010/main" val="2250121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5F753D-3E13-4AC5-BFB8-9B19020236B4}"/>
              </a:ext>
            </a:extLst>
          </p:cNvPr>
          <p:cNvPicPr>
            <a:picLocks noChangeAspect="1"/>
          </p:cNvPicPr>
          <p:nvPr/>
        </p:nvPicPr>
        <p:blipFill rotWithShape="1">
          <a:blip r:embed="rId2"/>
          <a:srcRect l="62989" t="60828" r="24304" b="21234"/>
          <a:stretch/>
        </p:blipFill>
        <p:spPr>
          <a:xfrm>
            <a:off x="7649736" y="2379633"/>
            <a:ext cx="1427356" cy="1299093"/>
          </a:xfrm>
          <a:prstGeom prst="rect">
            <a:avLst/>
          </a:prstGeom>
        </p:spPr>
      </p:pic>
      <p:sp>
        <p:nvSpPr>
          <p:cNvPr id="3" name="Rectangle 23">
            <a:extLst>
              <a:ext uri="{FF2B5EF4-FFF2-40B4-BE49-F238E27FC236}">
                <a16:creationId xmlns:a16="http://schemas.microsoft.com/office/drawing/2014/main" id="{2F624F41-FB42-407B-BAE7-FD8E8D87F9CD}"/>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4" name="Rectangle 25">
            <a:extLst>
              <a:ext uri="{FF2B5EF4-FFF2-40B4-BE49-F238E27FC236}">
                <a16:creationId xmlns:a16="http://schemas.microsoft.com/office/drawing/2014/main" id="{E56BDB3B-478F-4C2B-9C4D-C00100C98BB9}"/>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5" name="CuadroTexto 4">
            <a:extLst>
              <a:ext uri="{FF2B5EF4-FFF2-40B4-BE49-F238E27FC236}">
                <a16:creationId xmlns:a16="http://schemas.microsoft.com/office/drawing/2014/main" id="{F0BFCAE5-1EAE-4EA6-BF0E-F9E5891103E1}"/>
              </a:ext>
            </a:extLst>
          </p:cNvPr>
          <p:cNvSpPr txBox="1"/>
          <p:nvPr/>
        </p:nvSpPr>
        <p:spPr>
          <a:xfrm>
            <a:off x="864250" y="4060911"/>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Aprendizaje de Máquina</a:t>
            </a:r>
          </a:p>
        </p:txBody>
      </p:sp>
      <p:sp>
        <p:nvSpPr>
          <p:cNvPr id="8" name="CuadroTexto 7">
            <a:extLst>
              <a:ext uri="{FF2B5EF4-FFF2-40B4-BE49-F238E27FC236}">
                <a16:creationId xmlns:a16="http://schemas.microsoft.com/office/drawing/2014/main" id="{1FBE4F92-E92B-4791-B36C-8C73083C7B1D}"/>
              </a:ext>
            </a:extLst>
          </p:cNvPr>
          <p:cNvSpPr txBox="1"/>
          <p:nvPr/>
        </p:nvSpPr>
        <p:spPr>
          <a:xfrm>
            <a:off x="7147043" y="4063308"/>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Reconocimiento Voz</a:t>
            </a:r>
          </a:p>
        </p:txBody>
      </p:sp>
      <p:pic>
        <p:nvPicPr>
          <p:cNvPr id="10" name="Imagen 9">
            <a:extLst>
              <a:ext uri="{FF2B5EF4-FFF2-40B4-BE49-F238E27FC236}">
                <a16:creationId xmlns:a16="http://schemas.microsoft.com/office/drawing/2014/main" id="{CCF5269C-561D-4706-BB09-A98DF9B0C988}"/>
              </a:ext>
            </a:extLst>
          </p:cNvPr>
          <p:cNvPicPr>
            <a:picLocks noChangeAspect="1"/>
          </p:cNvPicPr>
          <p:nvPr/>
        </p:nvPicPr>
        <p:blipFill rotWithShape="1">
          <a:blip r:embed="rId2"/>
          <a:srcRect l="44426" t="60828" r="42371" b="21234"/>
          <a:stretch/>
        </p:blipFill>
        <p:spPr>
          <a:xfrm>
            <a:off x="5553307" y="2357331"/>
            <a:ext cx="1483112" cy="1299093"/>
          </a:xfrm>
          <a:prstGeom prst="rect">
            <a:avLst/>
          </a:prstGeom>
        </p:spPr>
      </p:pic>
      <p:sp>
        <p:nvSpPr>
          <p:cNvPr id="13" name="CuadroTexto 12">
            <a:extLst>
              <a:ext uri="{FF2B5EF4-FFF2-40B4-BE49-F238E27FC236}">
                <a16:creationId xmlns:a16="http://schemas.microsoft.com/office/drawing/2014/main" id="{753A0698-5E18-4E27-A94F-D632031C69E3}"/>
              </a:ext>
            </a:extLst>
          </p:cNvPr>
          <p:cNvSpPr txBox="1"/>
          <p:nvPr/>
        </p:nvSpPr>
        <p:spPr>
          <a:xfrm>
            <a:off x="4997886" y="4062778"/>
            <a:ext cx="2259417"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NLG </a:t>
            </a:r>
          </a:p>
          <a:p>
            <a:pPr algn="ctr"/>
            <a:r>
              <a:rPr lang="es-ES" b="1" dirty="0">
                <a:solidFill>
                  <a:schemeClr val="bg2">
                    <a:lumMod val="50000"/>
                  </a:schemeClr>
                </a:solidFill>
                <a:latin typeface="Montserrat" panose="00000500000000000000" pitchFamily="50" charset="0"/>
              </a:rPr>
              <a:t>(Generación Natural del Lenguaje)</a:t>
            </a:r>
          </a:p>
        </p:txBody>
      </p:sp>
      <p:pic>
        <p:nvPicPr>
          <p:cNvPr id="14" name="Imagen 13">
            <a:extLst>
              <a:ext uri="{FF2B5EF4-FFF2-40B4-BE49-F238E27FC236}">
                <a16:creationId xmlns:a16="http://schemas.microsoft.com/office/drawing/2014/main" id="{C574844A-7578-42B3-820F-9775FE4941F0}"/>
              </a:ext>
            </a:extLst>
          </p:cNvPr>
          <p:cNvPicPr>
            <a:picLocks noChangeAspect="1"/>
          </p:cNvPicPr>
          <p:nvPr/>
        </p:nvPicPr>
        <p:blipFill rotWithShape="1">
          <a:blip r:embed="rId2"/>
          <a:srcRect l="25862" t="60828" r="61630" b="21234"/>
          <a:stretch/>
        </p:blipFill>
        <p:spPr>
          <a:xfrm>
            <a:off x="3300761" y="2357331"/>
            <a:ext cx="1405054" cy="1299093"/>
          </a:xfrm>
          <a:prstGeom prst="rect">
            <a:avLst/>
          </a:prstGeom>
        </p:spPr>
      </p:pic>
      <p:pic>
        <p:nvPicPr>
          <p:cNvPr id="16" name="Imagen 15">
            <a:extLst>
              <a:ext uri="{FF2B5EF4-FFF2-40B4-BE49-F238E27FC236}">
                <a16:creationId xmlns:a16="http://schemas.microsoft.com/office/drawing/2014/main" id="{BF220062-BFFE-469F-B0C3-1E17EFF123DB}"/>
              </a:ext>
            </a:extLst>
          </p:cNvPr>
          <p:cNvPicPr>
            <a:picLocks noChangeAspect="1"/>
          </p:cNvPicPr>
          <p:nvPr/>
        </p:nvPicPr>
        <p:blipFill rotWithShape="1">
          <a:blip r:embed="rId2"/>
          <a:srcRect l="5758" t="60829" r="77811" b="19582"/>
          <a:stretch/>
        </p:blipFill>
        <p:spPr>
          <a:xfrm>
            <a:off x="1042414" y="2357331"/>
            <a:ext cx="1845752" cy="1418661"/>
          </a:xfrm>
          <a:prstGeom prst="rect">
            <a:avLst/>
          </a:prstGeom>
        </p:spPr>
      </p:pic>
      <p:sp>
        <p:nvSpPr>
          <p:cNvPr id="17" name="CuadroTexto 16">
            <a:extLst>
              <a:ext uri="{FF2B5EF4-FFF2-40B4-BE49-F238E27FC236}">
                <a16:creationId xmlns:a16="http://schemas.microsoft.com/office/drawing/2014/main" id="{0E5EAF2F-AD90-4BA3-8832-1A70BED9B1A2}"/>
              </a:ext>
            </a:extLst>
          </p:cNvPr>
          <p:cNvSpPr txBox="1"/>
          <p:nvPr/>
        </p:nvSpPr>
        <p:spPr>
          <a:xfrm>
            <a:off x="3022755" y="4060911"/>
            <a:ext cx="2112758"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NLP </a:t>
            </a:r>
          </a:p>
          <a:p>
            <a:pPr algn="ctr"/>
            <a:r>
              <a:rPr lang="es-ES" b="1" dirty="0">
                <a:solidFill>
                  <a:schemeClr val="bg2">
                    <a:lumMod val="50000"/>
                  </a:schemeClr>
                </a:solidFill>
                <a:latin typeface="Montserrat" panose="00000500000000000000" pitchFamily="50" charset="0"/>
              </a:rPr>
              <a:t>(Procesamiento Lenguaje Natural)</a:t>
            </a:r>
          </a:p>
        </p:txBody>
      </p:sp>
    </p:spTree>
    <p:extLst>
      <p:ext uri="{BB962C8B-B14F-4D97-AF65-F5344CB8AC3E}">
        <p14:creationId xmlns:p14="http://schemas.microsoft.com/office/powerpoint/2010/main" val="297256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90F9BC1E-82DB-4290-A9F4-10A3A9ABFD9E}"/>
              </a:ext>
            </a:extLst>
          </p:cNvPr>
          <p:cNvSpPr>
            <a:spLocks/>
          </p:cNvSpPr>
          <p:nvPr/>
        </p:nvSpPr>
        <p:spPr bwMode="auto">
          <a:xfrm>
            <a:off x="195372" y="249033"/>
            <a:ext cx="11596573" cy="948978"/>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dirty="0"/>
              <a:t>Google Duplex </a:t>
            </a:r>
          </a:p>
          <a:p>
            <a:pPr algn="ctr" defTabSz="2286000">
              <a:lnSpc>
                <a:spcPts val="3700"/>
              </a:lnSpc>
              <a:defRPr/>
            </a:pPr>
            <a:r>
              <a:rPr lang="en-US" sz="3200" b="1" dirty="0"/>
              <a:t>New Tech Ai Google Home Mini Voices Natural Chatbot Technology</a:t>
            </a:r>
          </a:p>
        </p:txBody>
      </p:sp>
      <p:pic>
        <p:nvPicPr>
          <p:cNvPr id="4" name="Imagen 3">
            <a:extLst>
              <a:ext uri="{FF2B5EF4-FFF2-40B4-BE49-F238E27FC236}">
                <a16:creationId xmlns:a16="http://schemas.microsoft.com/office/drawing/2014/main" id="{B3E21329-0DAC-4A7E-8B7E-44C7084D29F5}"/>
              </a:ext>
            </a:extLst>
          </p:cNvPr>
          <p:cNvPicPr>
            <a:picLocks noChangeAspect="1"/>
          </p:cNvPicPr>
          <p:nvPr/>
        </p:nvPicPr>
        <p:blipFill>
          <a:blip r:embed="rId2"/>
          <a:stretch>
            <a:fillRect/>
          </a:stretch>
        </p:blipFill>
        <p:spPr>
          <a:xfrm>
            <a:off x="2131691" y="1360763"/>
            <a:ext cx="7723937" cy="4312593"/>
          </a:xfrm>
          <a:prstGeom prst="rect">
            <a:avLst/>
          </a:prstGeom>
        </p:spPr>
      </p:pic>
      <p:sp>
        <p:nvSpPr>
          <p:cNvPr id="5" name="Rectángulo 4">
            <a:extLst>
              <a:ext uri="{FF2B5EF4-FFF2-40B4-BE49-F238E27FC236}">
                <a16:creationId xmlns:a16="http://schemas.microsoft.com/office/drawing/2014/main" id="{2C022124-0EE6-4799-8B3F-587D6908998F}"/>
              </a:ext>
            </a:extLst>
          </p:cNvPr>
          <p:cNvSpPr/>
          <p:nvPr/>
        </p:nvSpPr>
        <p:spPr>
          <a:xfrm>
            <a:off x="3962521" y="5998860"/>
            <a:ext cx="3819315" cy="369332"/>
          </a:xfrm>
          <a:prstGeom prst="rect">
            <a:avLst/>
          </a:prstGeom>
        </p:spPr>
        <p:txBody>
          <a:bodyPr wrap="none">
            <a:spAutoFit/>
          </a:bodyPr>
          <a:lstStyle/>
          <a:p>
            <a:r>
              <a:rPr lang="es-ES" dirty="0">
                <a:hlinkClick r:id="rId3"/>
              </a:rPr>
              <a:t>https://youtu.be/SOEUKQB1M4I?t=73</a:t>
            </a:r>
            <a:r>
              <a:rPr lang="es-ES" dirty="0"/>
              <a:t> </a:t>
            </a:r>
          </a:p>
        </p:txBody>
      </p:sp>
    </p:spTree>
    <p:extLst>
      <p:ext uri="{BB962C8B-B14F-4D97-AF65-F5344CB8AC3E}">
        <p14:creationId xmlns:p14="http://schemas.microsoft.com/office/powerpoint/2010/main" val="234350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C5F753D-3E13-4AC5-BFB8-9B19020236B4}"/>
              </a:ext>
            </a:extLst>
          </p:cNvPr>
          <p:cNvPicPr>
            <a:picLocks noChangeAspect="1"/>
          </p:cNvPicPr>
          <p:nvPr/>
        </p:nvPicPr>
        <p:blipFill rotWithShape="1">
          <a:blip r:embed="rId2"/>
          <a:srcRect l="81573" t="60828" r="4361" b="21234"/>
          <a:stretch/>
        </p:blipFill>
        <p:spPr>
          <a:xfrm>
            <a:off x="9781885" y="2390784"/>
            <a:ext cx="1580054" cy="1299093"/>
          </a:xfrm>
          <a:prstGeom prst="rect">
            <a:avLst/>
          </a:prstGeom>
        </p:spPr>
      </p:pic>
      <p:sp>
        <p:nvSpPr>
          <p:cNvPr id="3" name="Rectangle 23">
            <a:extLst>
              <a:ext uri="{FF2B5EF4-FFF2-40B4-BE49-F238E27FC236}">
                <a16:creationId xmlns:a16="http://schemas.microsoft.com/office/drawing/2014/main" id="{2F624F41-FB42-407B-BAE7-FD8E8D87F9CD}"/>
              </a:ext>
            </a:extLst>
          </p:cNvPr>
          <p:cNvSpPr>
            <a:spLocks/>
          </p:cNvSpPr>
          <p:nvPr/>
        </p:nvSpPr>
        <p:spPr bwMode="auto">
          <a:xfrm>
            <a:off x="5034285" y="634187"/>
            <a:ext cx="2112758"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TECNOLOGÍA</a:t>
            </a:r>
          </a:p>
        </p:txBody>
      </p:sp>
      <p:sp>
        <p:nvSpPr>
          <p:cNvPr id="4" name="Rectangle 25">
            <a:extLst>
              <a:ext uri="{FF2B5EF4-FFF2-40B4-BE49-F238E27FC236}">
                <a16:creationId xmlns:a16="http://schemas.microsoft.com/office/drawing/2014/main" id="{E56BDB3B-478F-4C2B-9C4D-C00100C98BB9}"/>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12" name="CuadroTexto 11">
            <a:extLst>
              <a:ext uri="{FF2B5EF4-FFF2-40B4-BE49-F238E27FC236}">
                <a16:creationId xmlns:a16="http://schemas.microsoft.com/office/drawing/2014/main" id="{0C283317-391C-4F77-9A0D-4515DF9069BC}"/>
              </a:ext>
            </a:extLst>
          </p:cNvPr>
          <p:cNvSpPr txBox="1"/>
          <p:nvPr/>
        </p:nvSpPr>
        <p:spPr>
          <a:xfrm>
            <a:off x="9558860" y="4060912"/>
            <a:ext cx="1644073"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Análisis</a:t>
            </a:r>
          </a:p>
          <a:p>
            <a:pPr algn="ctr"/>
            <a:r>
              <a:rPr lang="es-ES" b="1" dirty="0">
                <a:solidFill>
                  <a:schemeClr val="bg2">
                    <a:lumMod val="50000"/>
                  </a:schemeClr>
                </a:solidFill>
                <a:latin typeface="Montserrat" panose="00000500000000000000" pitchFamily="50" charset="0"/>
              </a:rPr>
              <a:t>Predictivo</a:t>
            </a:r>
          </a:p>
        </p:txBody>
      </p:sp>
      <p:pic>
        <p:nvPicPr>
          <p:cNvPr id="10" name="Imagen 9">
            <a:extLst>
              <a:ext uri="{FF2B5EF4-FFF2-40B4-BE49-F238E27FC236}">
                <a16:creationId xmlns:a16="http://schemas.microsoft.com/office/drawing/2014/main" id="{8370963B-2DAD-479A-90B7-43B49256AE08}"/>
              </a:ext>
            </a:extLst>
          </p:cNvPr>
          <p:cNvPicPr>
            <a:picLocks noChangeAspect="1"/>
          </p:cNvPicPr>
          <p:nvPr/>
        </p:nvPicPr>
        <p:blipFill rotWithShape="1">
          <a:blip r:embed="rId2"/>
          <a:srcRect l="62989" t="60828" r="24304" b="21234"/>
          <a:stretch/>
        </p:blipFill>
        <p:spPr>
          <a:xfrm>
            <a:off x="7649736" y="2379633"/>
            <a:ext cx="1427356" cy="1299093"/>
          </a:xfrm>
          <a:prstGeom prst="rect">
            <a:avLst/>
          </a:prstGeom>
        </p:spPr>
      </p:pic>
      <p:pic>
        <p:nvPicPr>
          <p:cNvPr id="13" name="Imagen 12">
            <a:extLst>
              <a:ext uri="{FF2B5EF4-FFF2-40B4-BE49-F238E27FC236}">
                <a16:creationId xmlns:a16="http://schemas.microsoft.com/office/drawing/2014/main" id="{B4D1579B-08C9-479C-87B6-EC7F0A5B8E7D}"/>
              </a:ext>
            </a:extLst>
          </p:cNvPr>
          <p:cNvPicPr>
            <a:picLocks noChangeAspect="1"/>
          </p:cNvPicPr>
          <p:nvPr/>
        </p:nvPicPr>
        <p:blipFill rotWithShape="1">
          <a:blip r:embed="rId2"/>
          <a:srcRect l="44426" t="60828" r="42371" b="21234"/>
          <a:stretch/>
        </p:blipFill>
        <p:spPr>
          <a:xfrm>
            <a:off x="5553307" y="2357331"/>
            <a:ext cx="1483112" cy="1299093"/>
          </a:xfrm>
          <a:prstGeom prst="rect">
            <a:avLst/>
          </a:prstGeom>
        </p:spPr>
      </p:pic>
      <p:pic>
        <p:nvPicPr>
          <p:cNvPr id="14" name="Imagen 13">
            <a:extLst>
              <a:ext uri="{FF2B5EF4-FFF2-40B4-BE49-F238E27FC236}">
                <a16:creationId xmlns:a16="http://schemas.microsoft.com/office/drawing/2014/main" id="{67185012-B385-465B-9DE7-E63091E570B2}"/>
              </a:ext>
            </a:extLst>
          </p:cNvPr>
          <p:cNvPicPr>
            <a:picLocks noChangeAspect="1"/>
          </p:cNvPicPr>
          <p:nvPr/>
        </p:nvPicPr>
        <p:blipFill rotWithShape="1">
          <a:blip r:embed="rId2"/>
          <a:srcRect l="25862" t="60828" r="61630" b="21234"/>
          <a:stretch/>
        </p:blipFill>
        <p:spPr>
          <a:xfrm>
            <a:off x="3300761" y="2357331"/>
            <a:ext cx="1405054" cy="1299093"/>
          </a:xfrm>
          <a:prstGeom prst="rect">
            <a:avLst/>
          </a:prstGeom>
        </p:spPr>
      </p:pic>
      <p:pic>
        <p:nvPicPr>
          <p:cNvPr id="15" name="Imagen 14">
            <a:extLst>
              <a:ext uri="{FF2B5EF4-FFF2-40B4-BE49-F238E27FC236}">
                <a16:creationId xmlns:a16="http://schemas.microsoft.com/office/drawing/2014/main" id="{EAFC6067-FD8B-4E68-BD45-ADA9D9E8E727}"/>
              </a:ext>
            </a:extLst>
          </p:cNvPr>
          <p:cNvPicPr>
            <a:picLocks noChangeAspect="1"/>
          </p:cNvPicPr>
          <p:nvPr/>
        </p:nvPicPr>
        <p:blipFill rotWithShape="1">
          <a:blip r:embed="rId2"/>
          <a:srcRect l="5758" t="60829" r="77811" b="19582"/>
          <a:stretch/>
        </p:blipFill>
        <p:spPr>
          <a:xfrm>
            <a:off x="1042414" y="2357331"/>
            <a:ext cx="1845752" cy="1418661"/>
          </a:xfrm>
          <a:prstGeom prst="rect">
            <a:avLst/>
          </a:prstGeom>
        </p:spPr>
      </p:pic>
      <p:sp>
        <p:nvSpPr>
          <p:cNvPr id="16" name="CuadroTexto 15">
            <a:extLst>
              <a:ext uri="{FF2B5EF4-FFF2-40B4-BE49-F238E27FC236}">
                <a16:creationId xmlns:a16="http://schemas.microsoft.com/office/drawing/2014/main" id="{EB611850-EA3A-453A-A00B-0733150D8D30}"/>
              </a:ext>
            </a:extLst>
          </p:cNvPr>
          <p:cNvSpPr txBox="1"/>
          <p:nvPr/>
        </p:nvSpPr>
        <p:spPr>
          <a:xfrm>
            <a:off x="864250" y="4060911"/>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Aprendizaje de Máquina</a:t>
            </a:r>
          </a:p>
        </p:txBody>
      </p:sp>
      <p:sp>
        <p:nvSpPr>
          <p:cNvPr id="17" name="CuadroTexto 16">
            <a:extLst>
              <a:ext uri="{FF2B5EF4-FFF2-40B4-BE49-F238E27FC236}">
                <a16:creationId xmlns:a16="http://schemas.microsoft.com/office/drawing/2014/main" id="{6963E605-2FC8-49FF-A211-4930D0A005D6}"/>
              </a:ext>
            </a:extLst>
          </p:cNvPr>
          <p:cNvSpPr txBox="1"/>
          <p:nvPr/>
        </p:nvSpPr>
        <p:spPr>
          <a:xfrm>
            <a:off x="7147043" y="4063308"/>
            <a:ext cx="2259417" cy="646331"/>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Reconocimiento Voz</a:t>
            </a:r>
          </a:p>
        </p:txBody>
      </p:sp>
      <p:sp>
        <p:nvSpPr>
          <p:cNvPr id="18" name="CuadroTexto 17">
            <a:extLst>
              <a:ext uri="{FF2B5EF4-FFF2-40B4-BE49-F238E27FC236}">
                <a16:creationId xmlns:a16="http://schemas.microsoft.com/office/drawing/2014/main" id="{50CD390F-1509-4398-AD61-50D05E86E81F}"/>
              </a:ext>
            </a:extLst>
          </p:cNvPr>
          <p:cNvSpPr txBox="1"/>
          <p:nvPr/>
        </p:nvSpPr>
        <p:spPr>
          <a:xfrm>
            <a:off x="4997886" y="4062778"/>
            <a:ext cx="2259417"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NLG </a:t>
            </a:r>
          </a:p>
          <a:p>
            <a:pPr algn="ctr"/>
            <a:r>
              <a:rPr lang="es-ES" b="1" dirty="0">
                <a:solidFill>
                  <a:schemeClr val="bg2">
                    <a:lumMod val="50000"/>
                  </a:schemeClr>
                </a:solidFill>
                <a:latin typeface="Montserrat" panose="00000500000000000000" pitchFamily="50" charset="0"/>
              </a:rPr>
              <a:t>(Generación Natural del Lenguaje)</a:t>
            </a:r>
          </a:p>
        </p:txBody>
      </p:sp>
      <p:sp>
        <p:nvSpPr>
          <p:cNvPr id="20" name="CuadroTexto 19">
            <a:extLst>
              <a:ext uri="{FF2B5EF4-FFF2-40B4-BE49-F238E27FC236}">
                <a16:creationId xmlns:a16="http://schemas.microsoft.com/office/drawing/2014/main" id="{4E3D87F6-3967-489D-8D1D-CF9A7C8C4945}"/>
              </a:ext>
            </a:extLst>
          </p:cNvPr>
          <p:cNvSpPr txBox="1"/>
          <p:nvPr/>
        </p:nvSpPr>
        <p:spPr>
          <a:xfrm>
            <a:off x="3022755" y="4060911"/>
            <a:ext cx="2112758" cy="1200329"/>
          </a:xfrm>
          <a:prstGeom prst="rect">
            <a:avLst/>
          </a:prstGeom>
          <a:noFill/>
        </p:spPr>
        <p:txBody>
          <a:bodyPr wrap="square" rtlCol="0">
            <a:spAutoFit/>
          </a:bodyPr>
          <a:lstStyle/>
          <a:p>
            <a:pPr algn="ctr"/>
            <a:r>
              <a:rPr lang="es-ES" b="1" dirty="0">
                <a:solidFill>
                  <a:schemeClr val="bg2">
                    <a:lumMod val="50000"/>
                  </a:schemeClr>
                </a:solidFill>
                <a:latin typeface="Montserrat" panose="00000500000000000000" pitchFamily="50" charset="0"/>
              </a:rPr>
              <a:t>NLP </a:t>
            </a:r>
          </a:p>
          <a:p>
            <a:pPr algn="ctr"/>
            <a:r>
              <a:rPr lang="es-ES" b="1" dirty="0">
                <a:solidFill>
                  <a:schemeClr val="bg2">
                    <a:lumMod val="50000"/>
                  </a:schemeClr>
                </a:solidFill>
                <a:latin typeface="Montserrat" panose="00000500000000000000" pitchFamily="50" charset="0"/>
              </a:rPr>
              <a:t>(Procesamiento Lenguaje Natural)</a:t>
            </a:r>
          </a:p>
        </p:txBody>
      </p:sp>
    </p:spTree>
    <p:extLst>
      <p:ext uri="{BB962C8B-B14F-4D97-AF65-F5344CB8AC3E}">
        <p14:creationId xmlns:p14="http://schemas.microsoft.com/office/powerpoint/2010/main" val="972286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35E967E-DB58-41E9-93CB-3B2853C6AF38}"/>
              </a:ext>
            </a:extLst>
          </p:cNvPr>
          <p:cNvPicPr>
            <a:picLocks noChangeAspect="1"/>
          </p:cNvPicPr>
          <p:nvPr/>
        </p:nvPicPr>
        <p:blipFill rotWithShape="1">
          <a:blip r:embed="rId2">
            <a:extLst>
              <a:ext uri="{28A0092B-C50C-407E-A947-70E740481C1C}">
                <a14:useLocalDpi xmlns:a14="http://schemas.microsoft.com/office/drawing/2010/main" val="0"/>
              </a:ext>
            </a:extLst>
          </a:blip>
          <a:srcRect l="19926" t="36402" r="26407" b="17721"/>
          <a:stretch/>
        </p:blipFill>
        <p:spPr>
          <a:xfrm>
            <a:off x="1526353" y="1401970"/>
            <a:ext cx="8628844" cy="4146998"/>
          </a:xfrm>
          <a:prstGeom prst="rect">
            <a:avLst/>
          </a:prstGeom>
        </p:spPr>
      </p:pic>
      <p:sp>
        <p:nvSpPr>
          <p:cNvPr id="4" name="Rectangle 23">
            <a:extLst>
              <a:ext uri="{FF2B5EF4-FFF2-40B4-BE49-F238E27FC236}">
                <a16:creationId xmlns:a16="http://schemas.microsoft.com/office/drawing/2014/main" id="{7CFC5A93-D97F-45E4-A619-E8AA48B49979}"/>
              </a:ext>
            </a:extLst>
          </p:cNvPr>
          <p:cNvSpPr>
            <a:spLocks/>
          </p:cNvSpPr>
          <p:nvPr/>
        </p:nvSpPr>
        <p:spPr bwMode="auto">
          <a:xfrm>
            <a:off x="4232788" y="634187"/>
            <a:ext cx="3715761"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ANÁLISIS PREDICTIVO</a:t>
            </a:r>
          </a:p>
        </p:txBody>
      </p:sp>
      <p:sp>
        <p:nvSpPr>
          <p:cNvPr id="5" name="Rectangle 25">
            <a:extLst>
              <a:ext uri="{FF2B5EF4-FFF2-40B4-BE49-F238E27FC236}">
                <a16:creationId xmlns:a16="http://schemas.microsoft.com/office/drawing/2014/main" id="{7EEABE33-F89E-4BD1-BEF2-3436B1A393BF}"/>
              </a:ext>
            </a:extLst>
          </p:cNvPr>
          <p:cNvSpPr>
            <a:spLocks/>
          </p:cNvSpPr>
          <p:nvPr/>
        </p:nvSpPr>
        <p:spPr bwMode="auto">
          <a:xfrm>
            <a:off x="4452398" y="308683"/>
            <a:ext cx="3276539"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PROTECCIÓN</a:t>
            </a:r>
          </a:p>
        </p:txBody>
      </p:sp>
      <p:sp>
        <p:nvSpPr>
          <p:cNvPr id="6" name="CuadroTexto 5">
            <a:extLst>
              <a:ext uri="{FF2B5EF4-FFF2-40B4-BE49-F238E27FC236}">
                <a16:creationId xmlns:a16="http://schemas.microsoft.com/office/drawing/2014/main" id="{EC3B4301-4AB0-4E62-90D3-CD729E1CC1FB}"/>
              </a:ext>
            </a:extLst>
          </p:cNvPr>
          <p:cNvSpPr txBox="1"/>
          <p:nvPr/>
        </p:nvSpPr>
        <p:spPr>
          <a:xfrm>
            <a:off x="505495" y="6277305"/>
            <a:ext cx="749300" cy="369332"/>
          </a:xfrm>
          <a:prstGeom prst="rect">
            <a:avLst/>
          </a:prstGeom>
          <a:noFill/>
        </p:spPr>
        <p:txBody>
          <a:bodyPr wrap="square" rtlCol="0">
            <a:spAutoFit/>
          </a:bodyPr>
          <a:lstStyle/>
          <a:p>
            <a:r>
              <a:rPr lang="es-ES" dirty="0">
                <a:solidFill>
                  <a:schemeClr val="bg2">
                    <a:lumMod val="50000"/>
                  </a:schemeClr>
                </a:solidFill>
              </a:rPr>
              <a:t>* SAP</a:t>
            </a:r>
          </a:p>
        </p:txBody>
      </p:sp>
    </p:spTree>
    <p:extLst>
      <p:ext uri="{BB962C8B-B14F-4D97-AF65-F5344CB8AC3E}">
        <p14:creationId xmlns:p14="http://schemas.microsoft.com/office/powerpoint/2010/main" val="4126690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FBEC490-3533-4242-BD05-981D5D317DEB}"/>
              </a:ext>
            </a:extLst>
          </p:cNvPr>
          <p:cNvSpPr/>
          <p:nvPr/>
        </p:nvSpPr>
        <p:spPr>
          <a:xfrm>
            <a:off x="289932" y="6347364"/>
            <a:ext cx="11902068" cy="523220"/>
          </a:xfrm>
          <a:prstGeom prst="rect">
            <a:avLst/>
          </a:prstGeom>
        </p:spPr>
        <p:txBody>
          <a:bodyPr wrap="square">
            <a:spAutoFit/>
          </a:bodyPr>
          <a:lstStyle/>
          <a:p>
            <a:r>
              <a:rPr lang="es-ES" sz="1400" dirty="0">
                <a:solidFill>
                  <a:schemeClr val="bg2">
                    <a:lumMod val="50000"/>
                  </a:schemeClr>
                </a:solidFill>
              </a:rPr>
              <a:t>https://www.forbes.com/sites/bernardmarr/2018/10/29/how-the-uk-government-uses-artificial-intelligence-to-identify-welfare-and-state-benefits-fraud/#80028f640cb9</a:t>
            </a:r>
          </a:p>
        </p:txBody>
      </p:sp>
      <p:sp>
        <p:nvSpPr>
          <p:cNvPr id="4" name="Rectángulo 3">
            <a:extLst>
              <a:ext uri="{FF2B5EF4-FFF2-40B4-BE49-F238E27FC236}">
                <a16:creationId xmlns:a16="http://schemas.microsoft.com/office/drawing/2014/main" id="{C932F0F5-C4CE-48E5-8D92-DF1FCADB6A12}"/>
              </a:ext>
            </a:extLst>
          </p:cNvPr>
          <p:cNvSpPr/>
          <p:nvPr/>
        </p:nvSpPr>
        <p:spPr>
          <a:xfrm>
            <a:off x="289932" y="6084126"/>
            <a:ext cx="6096000" cy="307777"/>
          </a:xfrm>
          <a:prstGeom prst="rect">
            <a:avLst/>
          </a:prstGeom>
        </p:spPr>
        <p:txBody>
          <a:bodyPr>
            <a:spAutoFit/>
          </a:bodyPr>
          <a:lstStyle/>
          <a:p>
            <a:r>
              <a:rPr lang="es-ES" sz="1400" dirty="0">
                <a:solidFill>
                  <a:schemeClr val="tx1">
                    <a:lumMod val="50000"/>
                    <a:lumOff val="50000"/>
                  </a:schemeClr>
                </a:solidFill>
              </a:rPr>
              <a:t>https://mainichi.jp/english/articles/20181105/p2g/00m/0bu/050000c</a:t>
            </a:r>
          </a:p>
        </p:txBody>
      </p:sp>
      <p:sp>
        <p:nvSpPr>
          <p:cNvPr id="6" name="Rectangle 23">
            <a:extLst>
              <a:ext uri="{FF2B5EF4-FFF2-40B4-BE49-F238E27FC236}">
                <a16:creationId xmlns:a16="http://schemas.microsoft.com/office/drawing/2014/main" id="{4325A605-19F4-4426-B321-BE2535D13399}"/>
              </a:ext>
            </a:extLst>
          </p:cNvPr>
          <p:cNvSpPr>
            <a:spLocks/>
          </p:cNvSpPr>
          <p:nvPr/>
        </p:nvSpPr>
        <p:spPr bwMode="auto">
          <a:xfrm>
            <a:off x="5866246" y="634187"/>
            <a:ext cx="448841"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UK</a:t>
            </a:r>
          </a:p>
        </p:txBody>
      </p:sp>
      <p:sp>
        <p:nvSpPr>
          <p:cNvPr id="7" name="Rectangle 25">
            <a:extLst>
              <a:ext uri="{FF2B5EF4-FFF2-40B4-BE49-F238E27FC236}">
                <a16:creationId xmlns:a16="http://schemas.microsoft.com/office/drawing/2014/main" id="{989C58FC-2591-408D-AD48-52ACBC5392B7}"/>
              </a:ext>
            </a:extLst>
          </p:cNvPr>
          <p:cNvSpPr>
            <a:spLocks/>
          </p:cNvSpPr>
          <p:nvPr/>
        </p:nvSpPr>
        <p:spPr bwMode="auto">
          <a:xfrm>
            <a:off x="3321484" y="308683"/>
            <a:ext cx="5538376"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ANÁLISIS PREDICTIVO</a:t>
            </a:r>
          </a:p>
        </p:txBody>
      </p:sp>
      <p:sp>
        <p:nvSpPr>
          <p:cNvPr id="8" name="Rectángulo 7">
            <a:extLst>
              <a:ext uri="{FF2B5EF4-FFF2-40B4-BE49-F238E27FC236}">
                <a16:creationId xmlns:a16="http://schemas.microsoft.com/office/drawing/2014/main" id="{F8EC4730-5405-421C-B412-342661B8DC67}"/>
              </a:ext>
            </a:extLst>
          </p:cNvPr>
          <p:cNvSpPr/>
          <p:nvPr/>
        </p:nvSpPr>
        <p:spPr>
          <a:xfrm>
            <a:off x="4166405" y="1153712"/>
            <a:ext cx="7231398" cy="3903504"/>
          </a:xfrm>
          <a:prstGeom prst="rect">
            <a:avLst/>
          </a:prstGeom>
        </p:spPr>
        <p:txBody>
          <a:bodyPr wrap="square">
            <a:spAutoFit/>
          </a:bodyPr>
          <a:lstStyle/>
          <a:p>
            <a:pPr>
              <a:lnSpc>
                <a:spcPct val="150000"/>
              </a:lnSpc>
            </a:pPr>
            <a:endParaRPr lang="en-US" sz="2800" b="1" dirty="0"/>
          </a:p>
          <a:p>
            <a:pPr marL="285750" indent="-285750">
              <a:lnSpc>
                <a:spcPct val="150000"/>
              </a:lnSpc>
              <a:buFont typeface="Arial" panose="020B0604020202020204" pitchFamily="34" charset="0"/>
              <a:buChar char="•"/>
            </a:pPr>
            <a:r>
              <a:rPr lang="en-US" sz="2800" dirty="0" err="1"/>
              <a:t>Pensiones</a:t>
            </a:r>
            <a:endParaRPr lang="en-US" sz="2800" dirty="0"/>
          </a:p>
          <a:p>
            <a:pPr marL="285750" indent="-285750">
              <a:lnSpc>
                <a:spcPct val="150000"/>
              </a:lnSpc>
              <a:buFont typeface="Arial" panose="020B0604020202020204" pitchFamily="34" charset="0"/>
              <a:buChar char="•"/>
            </a:pPr>
            <a:r>
              <a:rPr lang="en-US" sz="2800" dirty="0"/>
              <a:t>2.1 mil </a:t>
            </a:r>
            <a:r>
              <a:rPr lang="en-US" sz="2800" dirty="0" err="1"/>
              <a:t>millones</a:t>
            </a:r>
            <a:r>
              <a:rPr lang="en-US" sz="2800" dirty="0"/>
              <a:t> de Libras </a:t>
            </a:r>
          </a:p>
          <a:p>
            <a:pPr marL="285750" indent="-285750">
              <a:lnSpc>
                <a:spcPct val="150000"/>
              </a:lnSpc>
              <a:buFont typeface="Arial" panose="020B0604020202020204" pitchFamily="34" charset="0"/>
              <a:buChar char="•"/>
            </a:pPr>
            <a:r>
              <a:rPr lang="en-US" sz="2800" dirty="0" err="1"/>
              <a:t>Buscar</a:t>
            </a:r>
            <a:r>
              <a:rPr lang="en-US" sz="2800" dirty="0"/>
              <a:t> </a:t>
            </a:r>
            <a:r>
              <a:rPr lang="en-US" sz="2800" dirty="0" err="1"/>
              <a:t>teléfonos</a:t>
            </a:r>
            <a:r>
              <a:rPr lang="en-US" sz="2800" dirty="0"/>
              <a:t> </a:t>
            </a:r>
            <a:r>
              <a:rPr lang="en-US" sz="2800" dirty="0" err="1"/>
              <a:t>repetidos</a:t>
            </a:r>
            <a:r>
              <a:rPr lang="en-US" sz="2800" dirty="0"/>
              <a:t> o </a:t>
            </a:r>
            <a:r>
              <a:rPr lang="en-US" sz="2800" dirty="0" err="1"/>
              <a:t>informes</a:t>
            </a:r>
            <a:r>
              <a:rPr lang="en-US" sz="2800" dirty="0"/>
              <a:t> </a:t>
            </a:r>
            <a:r>
              <a:rPr lang="en-US" sz="2800" dirty="0" err="1"/>
              <a:t>similares</a:t>
            </a:r>
            <a:r>
              <a:rPr lang="en-US" sz="2800" dirty="0"/>
              <a:t>,…</a:t>
            </a:r>
          </a:p>
          <a:p>
            <a:pPr marL="285750" indent="-285750">
              <a:lnSpc>
                <a:spcPct val="150000"/>
              </a:lnSpc>
              <a:buFont typeface="Arial" panose="020B0604020202020204" pitchFamily="34" charset="0"/>
              <a:buChar char="•"/>
            </a:pPr>
            <a:r>
              <a:rPr lang="en-US" sz="2800" dirty="0" err="1"/>
              <a:t>Funcionario</a:t>
            </a:r>
            <a:r>
              <a:rPr lang="en-US" sz="2800" dirty="0"/>
              <a:t> </a:t>
            </a:r>
            <a:r>
              <a:rPr lang="en-US" sz="2800" dirty="0" err="1"/>
              <a:t>hará</a:t>
            </a:r>
            <a:r>
              <a:rPr lang="en-US" sz="2800" dirty="0"/>
              <a:t> </a:t>
            </a:r>
            <a:r>
              <a:rPr lang="en-US" sz="2800" dirty="0" err="1"/>
              <a:t>investigación</a:t>
            </a:r>
            <a:r>
              <a:rPr lang="en-US" sz="2800" dirty="0"/>
              <a:t> final</a:t>
            </a:r>
          </a:p>
        </p:txBody>
      </p:sp>
      <p:pic>
        <p:nvPicPr>
          <p:cNvPr id="219" name="Imagen 218">
            <a:extLst>
              <a:ext uri="{FF2B5EF4-FFF2-40B4-BE49-F238E27FC236}">
                <a16:creationId xmlns:a16="http://schemas.microsoft.com/office/drawing/2014/main" id="{70B73670-2578-46D7-ACFA-71F2FF9CA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917" y="1153712"/>
            <a:ext cx="2559473" cy="4451733"/>
          </a:xfrm>
          <a:prstGeom prst="rect">
            <a:avLst/>
          </a:prstGeom>
        </p:spPr>
      </p:pic>
    </p:spTree>
    <p:extLst>
      <p:ext uri="{BB962C8B-B14F-4D97-AF65-F5344CB8AC3E}">
        <p14:creationId xmlns:p14="http://schemas.microsoft.com/office/powerpoint/2010/main" val="1997786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03DA4-913E-4A7C-9979-A4E9BC36AAB3}"/>
              </a:ext>
            </a:extLst>
          </p:cNvPr>
          <p:cNvSpPr>
            <a:spLocks noGrp="1"/>
          </p:cNvSpPr>
          <p:nvPr>
            <p:ph type="title"/>
          </p:nvPr>
        </p:nvSpPr>
        <p:spPr/>
        <p:txBody>
          <a:bodyPr/>
          <a:lstStyle/>
          <a:p>
            <a:pPr algn="ctr"/>
            <a:r>
              <a:rPr lang="es-ES" b="1" dirty="0"/>
              <a:t>Otros Usos</a:t>
            </a:r>
          </a:p>
        </p:txBody>
      </p:sp>
      <p:sp>
        <p:nvSpPr>
          <p:cNvPr id="3" name="Marcador de texto 2">
            <a:extLst>
              <a:ext uri="{FF2B5EF4-FFF2-40B4-BE49-F238E27FC236}">
                <a16:creationId xmlns:a16="http://schemas.microsoft.com/office/drawing/2014/main" id="{1E32158E-A44C-4C1B-A514-1569FB9A685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228526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A5A8C3F-D9A3-4A71-BFA4-62CB3640F2E4}"/>
              </a:ext>
            </a:extLst>
          </p:cNvPr>
          <p:cNvPicPr>
            <a:picLocks noChangeAspect="1"/>
          </p:cNvPicPr>
          <p:nvPr/>
        </p:nvPicPr>
        <p:blipFill>
          <a:blip r:embed="rId2"/>
          <a:stretch>
            <a:fillRect/>
          </a:stretch>
        </p:blipFill>
        <p:spPr>
          <a:xfrm>
            <a:off x="2252662" y="1266825"/>
            <a:ext cx="7686675" cy="4324350"/>
          </a:xfrm>
          <a:prstGeom prst="rect">
            <a:avLst/>
          </a:prstGeom>
        </p:spPr>
      </p:pic>
      <p:sp>
        <p:nvSpPr>
          <p:cNvPr id="3" name="Rectángulo 2">
            <a:extLst>
              <a:ext uri="{FF2B5EF4-FFF2-40B4-BE49-F238E27FC236}">
                <a16:creationId xmlns:a16="http://schemas.microsoft.com/office/drawing/2014/main" id="{D3613715-E7F9-4454-94B8-E98CA86B2DA9}"/>
              </a:ext>
            </a:extLst>
          </p:cNvPr>
          <p:cNvSpPr/>
          <p:nvPr/>
        </p:nvSpPr>
        <p:spPr>
          <a:xfrm>
            <a:off x="3543185" y="5911334"/>
            <a:ext cx="5158528" cy="369332"/>
          </a:xfrm>
          <a:prstGeom prst="rect">
            <a:avLst/>
          </a:prstGeom>
        </p:spPr>
        <p:txBody>
          <a:bodyPr wrap="none">
            <a:spAutoFit/>
          </a:bodyPr>
          <a:lstStyle/>
          <a:p>
            <a:r>
              <a:rPr lang="es-ES" dirty="0">
                <a:hlinkClick r:id="rId3"/>
              </a:rPr>
              <a:t>https://www.youtube.com/watch?v=2PZ3W1W20bk</a:t>
            </a:r>
            <a:r>
              <a:rPr lang="es-ES" dirty="0"/>
              <a:t> </a:t>
            </a:r>
          </a:p>
        </p:txBody>
      </p:sp>
      <p:sp>
        <p:nvSpPr>
          <p:cNvPr id="4" name="Rectangle 23">
            <a:extLst>
              <a:ext uri="{FF2B5EF4-FFF2-40B4-BE49-F238E27FC236}">
                <a16:creationId xmlns:a16="http://schemas.microsoft.com/office/drawing/2014/main" id="{72610D4F-DB05-4FB2-A5C4-36D18CC633D9}"/>
              </a:ext>
            </a:extLst>
          </p:cNvPr>
          <p:cNvSpPr>
            <a:spLocks/>
          </p:cNvSpPr>
          <p:nvPr/>
        </p:nvSpPr>
        <p:spPr bwMode="auto">
          <a:xfrm>
            <a:off x="1486039" y="634187"/>
            <a:ext cx="9209252"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I TAUGHT AN AI TO SHAVE HENRY CAVILL'S MUSTACHE</a:t>
            </a:r>
          </a:p>
        </p:txBody>
      </p:sp>
      <p:sp>
        <p:nvSpPr>
          <p:cNvPr id="5" name="Rectangle 25">
            <a:extLst>
              <a:ext uri="{FF2B5EF4-FFF2-40B4-BE49-F238E27FC236}">
                <a16:creationId xmlns:a16="http://schemas.microsoft.com/office/drawing/2014/main" id="{09AAC1CA-B380-476A-A859-0CED932C484A}"/>
              </a:ext>
            </a:extLst>
          </p:cNvPr>
          <p:cNvSpPr>
            <a:spLocks/>
          </p:cNvSpPr>
          <p:nvPr/>
        </p:nvSpPr>
        <p:spPr bwMode="auto">
          <a:xfrm>
            <a:off x="4926889" y="308683"/>
            <a:ext cx="2327560"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EJEMPLO</a:t>
            </a:r>
          </a:p>
        </p:txBody>
      </p:sp>
    </p:spTree>
    <p:extLst>
      <p:ext uri="{BB962C8B-B14F-4D97-AF65-F5344CB8AC3E}">
        <p14:creationId xmlns:p14="http://schemas.microsoft.com/office/powerpoint/2010/main" val="1441202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23B773-5BDD-45C9-AE53-F80CAFDB8FE7}"/>
              </a:ext>
            </a:extLst>
          </p:cNvPr>
          <p:cNvPicPr>
            <a:picLocks noChangeAspect="1"/>
          </p:cNvPicPr>
          <p:nvPr/>
        </p:nvPicPr>
        <p:blipFill>
          <a:blip r:embed="rId2"/>
          <a:stretch>
            <a:fillRect/>
          </a:stretch>
        </p:blipFill>
        <p:spPr>
          <a:xfrm>
            <a:off x="1" y="1402044"/>
            <a:ext cx="12192000" cy="3709083"/>
          </a:xfrm>
          <a:prstGeom prst="rect">
            <a:avLst/>
          </a:prstGeom>
        </p:spPr>
      </p:pic>
    </p:spTree>
    <p:extLst>
      <p:ext uri="{BB962C8B-B14F-4D97-AF65-F5344CB8AC3E}">
        <p14:creationId xmlns:p14="http://schemas.microsoft.com/office/powerpoint/2010/main" val="471586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23B773-5BDD-45C9-AE53-F80CAFDB8FE7}"/>
              </a:ext>
            </a:extLst>
          </p:cNvPr>
          <p:cNvPicPr>
            <a:picLocks noChangeAspect="1"/>
          </p:cNvPicPr>
          <p:nvPr/>
        </p:nvPicPr>
        <p:blipFill>
          <a:blip r:embed="rId2"/>
          <a:stretch>
            <a:fillRect/>
          </a:stretch>
        </p:blipFill>
        <p:spPr>
          <a:xfrm>
            <a:off x="1" y="1402044"/>
            <a:ext cx="12192000" cy="3709083"/>
          </a:xfrm>
          <a:prstGeom prst="rect">
            <a:avLst/>
          </a:prstGeom>
        </p:spPr>
      </p:pic>
      <p:pic>
        <p:nvPicPr>
          <p:cNvPr id="3" name="Imagen 2">
            <a:extLst>
              <a:ext uri="{FF2B5EF4-FFF2-40B4-BE49-F238E27FC236}">
                <a16:creationId xmlns:a16="http://schemas.microsoft.com/office/drawing/2014/main" id="{C7B24038-E04B-456B-ABFB-FC14811D7C0F}"/>
              </a:ext>
            </a:extLst>
          </p:cNvPr>
          <p:cNvPicPr>
            <a:picLocks noChangeAspect="1"/>
          </p:cNvPicPr>
          <p:nvPr/>
        </p:nvPicPr>
        <p:blipFill>
          <a:blip r:embed="rId3"/>
          <a:stretch>
            <a:fillRect/>
          </a:stretch>
        </p:blipFill>
        <p:spPr>
          <a:xfrm>
            <a:off x="-1" y="1504988"/>
            <a:ext cx="12191999" cy="3530502"/>
          </a:xfrm>
          <a:prstGeom prst="rect">
            <a:avLst/>
          </a:prstGeom>
        </p:spPr>
      </p:pic>
    </p:spTree>
    <p:extLst>
      <p:ext uri="{BB962C8B-B14F-4D97-AF65-F5344CB8AC3E}">
        <p14:creationId xmlns:p14="http://schemas.microsoft.com/office/powerpoint/2010/main" val="3626179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6DCEC393-9A14-46BF-84DA-5D69FB159D21}"/>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18278" r="18278"/>
          <a:stretch>
            <a:fillRect/>
          </a:stretch>
        </p:blipFill>
        <p:spPr>
          <a:xfrm>
            <a:off x="4455319" y="0"/>
            <a:ext cx="7735094" cy="6858000"/>
          </a:xfrm>
        </p:spPr>
      </p:pic>
      <p:sp>
        <p:nvSpPr>
          <p:cNvPr id="4" name="Rectangle 12">
            <a:extLst>
              <a:ext uri="{FF2B5EF4-FFF2-40B4-BE49-F238E27FC236}">
                <a16:creationId xmlns:a16="http://schemas.microsoft.com/office/drawing/2014/main" id="{9E1E81DF-CC82-4FB4-9024-9B0711AC2D77}"/>
              </a:ext>
            </a:extLst>
          </p:cNvPr>
          <p:cNvSpPr>
            <a:spLocks/>
          </p:cNvSpPr>
          <p:nvPr/>
        </p:nvSpPr>
        <p:spPr bwMode="auto">
          <a:xfrm>
            <a:off x="506241" y="1209501"/>
            <a:ext cx="6279954"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defTabSz="2286000">
              <a:lnSpc>
                <a:spcPts val="3700"/>
              </a:lnSpc>
            </a:pPr>
            <a:r>
              <a:rPr lang="en-US" sz="3000" b="1" spc="300" dirty="0">
                <a:solidFill>
                  <a:schemeClr val="tx2"/>
                </a:solidFill>
                <a:latin typeface="Montserrat" charset="0"/>
                <a:ea typeface="Montserrat" charset="0"/>
                <a:cs typeface="Montserrat" charset="0"/>
                <a:sym typeface="Bebas Neue" charset="0"/>
              </a:rPr>
              <a:t>CONSULTORÍA</a:t>
            </a:r>
          </a:p>
        </p:txBody>
      </p:sp>
      <p:sp>
        <p:nvSpPr>
          <p:cNvPr id="9" name="TextBox 37">
            <a:extLst>
              <a:ext uri="{FF2B5EF4-FFF2-40B4-BE49-F238E27FC236}">
                <a16:creationId xmlns:a16="http://schemas.microsoft.com/office/drawing/2014/main" id="{57B38702-DEA8-4B5B-84B1-74B1763C6585}"/>
              </a:ext>
            </a:extLst>
          </p:cNvPr>
          <p:cNvSpPr txBox="1"/>
          <p:nvPr/>
        </p:nvSpPr>
        <p:spPr>
          <a:xfrm>
            <a:off x="1209032" y="4607733"/>
            <a:ext cx="2646878" cy="400110"/>
          </a:xfrm>
          <a:prstGeom prst="rect">
            <a:avLst/>
          </a:prstGeom>
          <a:noFill/>
        </p:spPr>
        <p:txBody>
          <a:bodyPr wrap="none" rtlCol="0" anchor="ctr" anchorCtr="0">
            <a:spAutoFit/>
          </a:bodyPr>
          <a:lstStyle/>
          <a:p>
            <a:r>
              <a:rPr lang="es-ES" sz="2000" b="1">
                <a:solidFill>
                  <a:schemeClr val="tx1">
                    <a:lumMod val="75000"/>
                  </a:schemeClr>
                </a:solidFill>
                <a:latin typeface="Montserrat" charset="0"/>
                <a:ea typeface="Montserrat" charset="0"/>
                <a:cs typeface="Montserrat" charset="0"/>
              </a:rPr>
              <a:t>Herramientas SAP</a:t>
            </a:r>
          </a:p>
        </p:txBody>
      </p:sp>
      <p:sp>
        <p:nvSpPr>
          <p:cNvPr id="10" name="TextBox 40">
            <a:extLst>
              <a:ext uri="{FF2B5EF4-FFF2-40B4-BE49-F238E27FC236}">
                <a16:creationId xmlns:a16="http://schemas.microsoft.com/office/drawing/2014/main" id="{737E19FE-C07C-4FC7-A4E4-539068FD1256}"/>
              </a:ext>
            </a:extLst>
          </p:cNvPr>
          <p:cNvSpPr txBox="1"/>
          <p:nvPr/>
        </p:nvSpPr>
        <p:spPr>
          <a:xfrm>
            <a:off x="1209032" y="3714998"/>
            <a:ext cx="2850460" cy="400110"/>
          </a:xfrm>
          <a:prstGeom prst="rect">
            <a:avLst/>
          </a:prstGeom>
          <a:noFill/>
        </p:spPr>
        <p:txBody>
          <a:bodyPr wrap="none" rtlCol="0" anchor="ctr" anchorCtr="0">
            <a:spAutoFit/>
          </a:bodyPr>
          <a:lstStyle/>
          <a:p>
            <a:r>
              <a:rPr lang="es-ES" sz="2000" b="1">
                <a:solidFill>
                  <a:schemeClr val="tx1">
                    <a:lumMod val="75000"/>
                  </a:schemeClr>
                </a:solidFill>
                <a:latin typeface="Montserrat" charset="0"/>
                <a:ea typeface="Montserrat" charset="0"/>
                <a:cs typeface="Montserrat" charset="0"/>
              </a:rPr>
              <a:t>Técnica y Funcional</a:t>
            </a:r>
          </a:p>
        </p:txBody>
      </p:sp>
      <p:sp>
        <p:nvSpPr>
          <p:cNvPr id="11" name="TextBox 42">
            <a:extLst>
              <a:ext uri="{FF2B5EF4-FFF2-40B4-BE49-F238E27FC236}">
                <a16:creationId xmlns:a16="http://schemas.microsoft.com/office/drawing/2014/main" id="{05B457BC-29B6-416F-9DD4-116C8C488B55}"/>
              </a:ext>
            </a:extLst>
          </p:cNvPr>
          <p:cNvSpPr txBox="1"/>
          <p:nvPr/>
        </p:nvSpPr>
        <p:spPr>
          <a:xfrm>
            <a:off x="1209032" y="2865277"/>
            <a:ext cx="4128053" cy="400110"/>
          </a:xfrm>
          <a:prstGeom prst="rect">
            <a:avLst/>
          </a:prstGeom>
          <a:noFill/>
        </p:spPr>
        <p:txBody>
          <a:bodyPr wrap="none" rtlCol="0" anchor="ctr" anchorCtr="0">
            <a:spAutoFit/>
          </a:bodyPr>
          <a:lstStyle/>
          <a:p>
            <a:r>
              <a:rPr lang="es-ES" sz="2000" b="1">
                <a:solidFill>
                  <a:schemeClr val="tx1">
                    <a:lumMod val="75000"/>
                  </a:schemeClr>
                </a:solidFill>
                <a:latin typeface="Montserrat" charset="0"/>
                <a:ea typeface="Montserrat" charset="0"/>
                <a:cs typeface="Montserrat" charset="0"/>
              </a:rPr>
              <a:t>Planificación y Consolidación</a:t>
            </a:r>
          </a:p>
        </p:txBody>
      </p:sp>
      <p:sp>
        <p:nvSpPr>
          <p:cNvPr id="12" name="Shape 2539">
            <a:extLst>
              <a:ext uri="{FF2B5EF4-FFF2-40B4-BE49-F238E27FC236}">
                <a16:creationId xmlns:a16="http://schemas.microsoft.com/office/drawing/2014/main" id="{A1E7AF62-48A0-433D-A3FB-75EC7FBDD1D5}"/>
              </a:ext>
            </a:extLst>
          </p:cNvPr>
          <p:cNvSpPr/>
          <p:nvPr/>
        </p:nvSpPr>
        <p:spPr>
          <a:xfrm>
            <a:off x="708040" y="2999625"/>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s-ES" sz="1500"/>
          </a:p>
        </p:txBody>
      </p:sp>
      <p:sp>
        <p:nvSpPr>
          <p:cNvPr id="13" name="Shape 2539">
            <a:extLst>
              <a:ext uri="{FF2B5EF4-FFF2-40B4-BE49-F238E27FC236}">
                <a16:creationId xmlns:a16="http://schemas.microsoft.com/office/drawing/2014/main" id="{AFBB6237-FA1A-4E42-84B1-56235CF922CE}"/>
              </a:ext>
            </a:extLst>
          </p:cNvPr>
          <p:cNvSpPr/>
          <p:nvPr/>
        </p:nvSpPr>
        <p:spPr>
          <a:xfrm>
            <a:off x="708040" y="3919854"/>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s-ES" sz="1500"/>
          </a:p>
        </p:txBody>
      </p:sp>
      <p:sp>
        <p:nvSpPr>
          <p:cNvPr id="14" name="Shape 2539">
            <a:extLst>
              <a:ext uri="{FF2B5EF4-FFF2-40B4-BE49-F238E27FC236}">
                <a16:creationId xmlns:a16="http://schemas.microsoft.com/office/drawing/2014/main" id="{DB7D755C-BDA6-4D9E-A604-62CFFCF4020F}"/>
              </a:ext>
            </a:extLst>
          </p:cNvPr>
          <p:cNvSpPr/>
          <p:nvPr/>
        </p:nvSpPr>
        <p:spPr>
          <a:xfrm>
            <a:off x="708040" y="4835222"/>
            <a:ext cx="279328" cy="19045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s-ES" sz="1500"/>
          </a:p>
        </p:txBody>
      </p:sp>
    </p:spTree>
    <p:extLst>
      <p:ext uri="{BB962C8B-B14F-4D97-AF65-F5344CB8AC3E}">
        <p14:creationId xmlns:p14="http://schemas.microsoft.com/office/powerpoint/2010/main" val="4206112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B24038-E04B-456B-ABFB-FC14811D7C0F}"/>
              </a:ext>
            </a:extLst>
          </p:cNvPr>
          <p:cNvPicPr>
            <a:picLocks noChangeAspect="1"/>
          </p:cNvPicPr>
          <p:nvPr/>
        </p:nvPicPr>
        <p:blipFill>
          <a:blip r:embed="rId2"/>
          <a:stretch>
            <a:fillRect/>
          </a:stretch>
        </p:blipFill>
        <p:spPr>
          <a:xfrm>
            <a:off x="-1" y="1517867"/>
            <a:ext cx="12191999" cy="3530502"/>
          </a:xfrm>
          <a:prstGeom prst="rect">
            <a:avLst/>
          </a:prstGeom>
        </p:spPr>
      </p:pic>
      <p:pic>
        <p:nvPicPr>
          <p:cNvPr id="4" name="Imagen 3">
            <a:extLst>
              <a:ext uri="{FF2B5EF4-FFF2-40B4-BE49-F238E27FC236}">
                <a16:creationId xmlns:a16="http://schemas.microsoft.com/office/drawing/2014/main" id="{DFAC30D7-7803-465E-8DCF-79BE19186EF3}"/>
              </a:ext>
            </a:extLst>
          </p:cNvPr>
          <p:cNvPicPr>
            <a:picLocks noChangeAspect="1"/>
          </p:cNvPicPr>
          <p:nvPr/>
        </p:nvPicPr>
        <p:blipFill>
          <a:blip r:embed="rId3"/>
          <a:stretch>
            <a:fillRect/>
          </a:stretch>
        </p:blipFill>
        <p:spPr>
          <a:xfrm>
            <a:off x="-5" y="1517867"/>
            <a:ext cx="12191999" cy="3547190"/>
          </a:xfrm>
          <a:prstGeom prst="rect">
            <a:avLst/>
          </a:prstGeom>
        </p:spPr>
      </p:pic>
    </p:spTree>
    <p:extLst>
      <p:ext uri="{BB962C8B-B14F-4D97-AF65-F5344CB8AC3E}">
        <p14:creationId xmlns:p14="http://schemas.microsoft.com/office/powerpoint/2010/main" val="1923834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03DA4-913E-4A7C-9979-A4E9BC36AAB3}"/>
              </a:ext>
            </a:extLst>
          </p:cNvPr>
          <p:cNvSpPr>
            <a:spLocks noGrp="1"/>
          </p:cNvSpPr>
          <p:nvPr>
            <p:ph type="title"/>
          </p:nvPr>
        </p:nvSpPr>
        <p:spPr/>
        <p:txBody>
          <a:bodyPr/>
          <a:lstStyle/>
          <a:p>
            <a:pPr algn="ctr"/>
            <a:r>
              <a:rPr lang="es-ES" b="1" dirty="0"/>
              <a:t>Importancia Humana</a:t>
            </a:r>
          </a:p>
        </p:txBody>
      </p:sp>
      <p:sp>
        <p:nvSpPr>
          <p:cNvPr id="3" name="Marcador de texto 2">
            <a:extLst>
              <a:ext uri="{FF2B5EF4-FFF2-40B4-BE49-F238E27FC236}">
                <a16:creationId xmlns:a16="http://schemas.microsoft.com/office/drawing/2014/main" id="{1E32158E-A44C-4C1B-A514-1569FB9A685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007377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A2DA4F-2669-4C19-8AF1-10D42FC95B1E}"/>
              </a:ext>
            </a:extLst>
          </p:cNvPr>
          <p:cNvSpPr txBox="1"/>
          <p:nvPr/>
        </p:nvSpPr>
        <p:spPr>
          <a:xfrm>
            <a:off x="1571750" y="1270000"/>
            <a:ext cx="7048500" cy="5062283"/>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s-ES" sz="3200" dirty="0">
                <a:solidFill>
                  <a:schemeClr val="tx1">
                    <a:lumMod val="85000"/>
                    <a:lumOff val="15000"/>
                  </a:schemeClr>
                </a:solidFill>
              </a:rPr>
              <a:t>Cultura Empresarial</a:t>
            </a:r>
          </a:p>
          <a:p>
            <a:pPr marL="457200" indent="-457200">
              <a:lnSpc>
                <a:spcPct val="200000"/>
              </a:lnSpc>
              <a:buFont typeface="Arial" panose="020B0604020202020204" pitchFamily="34" charset="0"/>
              <a:buChar char="•"/>
            </a:pPr>
            <a:r>
              <a:rPr lang="es-ES" sz="3200" dirty="0">
                <a:solidFill>
                  <a:schemeClr val="tx1">
                    <a:lumMod val="85000"/>
                    <a:lumOff val="15000"/>
                  </a:schemeClr>
                </a:solidFill>
              </a:rPr>
              <a:t>Invertir en los Empleados</a:t>
            </a:r>
          </a:p>
          <a:p>
            <a:pPr marL="457200" indent="-457200">
              <a:lnSpc>
                <a:spcPct val="200000"/>
              </a:lnSpc>
              <a:buFont typeface="Arial" panose="020B0604020202020204" pitchFamily="34" charset="0"/>
              <a:buChar char="•"/>
            </a:pPr>
            <a:r>
              <a:rPr lang="es-ES" sz="3200" dirty="0">
                <a:solidFill>
                  <a:schemeClr val="tx1">
                    <a:lumMod val="85000"/>
                    <a:lumOff val="15000"/>
                  </a:schemeClr>
                </a:solidFill>
              </a:rPr>
              <a:t>Medios para Reportar</a:t>
            </a:r>
          </a:p>
          <a:p>
            <a:pPr marL="457200" indent="-457200">
              <a:lnSpc>
                <a:spcPct val="200000"/>
              </a:lnSpc>
              <a:buFont typeface="Arial" panose="020B0604020202020204" pitchFamily="34" charset="0"/>
              <a:buChar char="•"/>
            </a:pPr>
            <a:r>
              <a:rPr lang="es-ES" sz="3200" dirty="0">
                <a:solidFill>
                  <a:schemeClr val="tx1">
                    <a:lumMod val="85000"/>
                    <a:lumOff val="15000"/>
                  </a:schemeClr>
                </a:solidFill>
              </a:rPr>
              <a:t>Personal Adecuado en Gestión</a:t>
            </a:r>
          </a:p>
          <a:p>
            <a:pPr>
              <a:lnSpc>
                <a:spcPct val="200000"/>
              </a:lnSpc>
            </a:pPr>
            <a:endParaRPr lang="es-ES" dirty="0"/>
          </a:p>
          <a:p>
            <a:pPr>
              <a:lnSpc>
                <a:spcPct val="200000"/>
              </a:lnSpc>
            </a:pPr>
            <a:endParaRPr lang="es-ES" dirty="0"/>
          </a:p>
        </p:txBody>
      </p:sp>
      <p:sp>
        <p:nvSpPr>
          <p:cNvPr id="4" name="Rectangle 23">
            <a:extLst>
              <a:ext uri="{FF2B5EF4-FFF2-40B4-BE49-F238E27FC236}">
                <a16:creationId xmlns:a16="http://schemas.microsoft.com/office/drawing/2014/main" id="{4CBF09B5-E776-4431-8BFD-1E88B3804663}"/>
              </a:ext>
            </a:extLst>
          </p:cNvPr>
          <p:cNvSpPr>
            <a:spLocks/>
          </p:cNvSpPr>
          <p:nvPr/>
        </p:nvSpPr>
        <p:spPr bwMode="auto">
          <a:xfrm>
            <a:off x="5433421" y="634187"/>
            <a:ext cx="1314463"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PUNTOS</a:t>
            </a:r>
          </a:p>
        </p:txBody>
      </p:sp>
      <p:sp>
        <p:nvSpPr>
          <p:cNvPr id="5" name="Rectangle 25">
            <a:extLst>
              <a:ext uri="{FF2B5EF4-FFF2-40B4-BE49-F238E27FC236}">
                <a16:creationId xmlns:a16="http://schemas.microsoft.com/office/drawing/2014/main" id="{2E4EDDDC-18E6-457B-BD3D-87B1D09CA3B7}"/>
              </a:ext>
            </a:extLst>
          </p:cNvPr>
          <p:cNvSpPr>
            <a:spLocks/>
          </p:cNvSpPr>
          <p:nvPr/>
        </p:nvSpPr>
        <p:spPr bwMode="auto">
          <a:xfrm>
            <a:off x="4922870" y="217659"/>
            <a:ext cx="2335576"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CULTURA</a:t>
            </a:r>
          </a:p>
        </p:txBody>
      </p:sp>
    </p:spTree>
    <p:extLst>
      <p:ext uri="{BB962C8B-B14F-4D97-AF65-F5344CB8AC3E}">
        <p14:creationId xmlns:p14="http://schemas.microsoft.com/office/powerpoint/2010/main" val="3655706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03DA4-913E-4A7C-9979-A4E9BC36AAB3}"/>
              </a:ext>
            </a:extLst>
          </p:cNvPr>
          <p:cNvSpPr>
            <a:spLocks noGrp="1"/>
          </p:cNvSpPr>
          <p:nvPr>
            <p:ph type="title"/>
          </p:nvPr>
        </p:nvSpPr>
        <p:spPr/>
        <p:txBody>
          <a:bodyPr/>
          <a:lstStyle/>
          <a:p>
            <a:pPr algn="ctr"/>
            <a:r>
              <a:rPr lang="es-ES" b="1" dirty="0"/>
              <a:t> </a:t>
            </a:r>
          </a:p>
        </p:txBody>
      </p:sp>
      <p:sp>
        <p:nvSpPr>
          <p:cNvPr id="3" name="Marcador de texto 2">
            <a:extLst>
              <a:ext uri="{FF2B5EF4-FFF2-40B4-BE49-F238E27FC236}">
                <a16:creationId xmlns:a16="http://schemas.microsoft.com/office/drawing/2014/main" id="{1E32158E-A44C-4C1B-A514-1569FB9A685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1787300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87F77C-30A0-4CF7-8450-ECE2572422E8}"/>
              </a:ext>
            </a:extLst>
          </p:cNvPr>
          <p:cNvPicPr>
            <a:picLocks noChangeAspect="1"/>
          </p:cNvPicPr>
          <p:nvPr/>
        </p:nvPicPr>
        <p:blipFill rotWithShape="1">
          <a:blip r:embed="rId2"/>
          <a:srcRect t="4889"/>
          <a:stretch/>
        </p:blipFill>
        <p:spPr>
          <a:xfrm>
            <a:off x="2541084" y="1390572"/>
            <a:ext cx="7109832" cy="4972236"/>
          </a:xfrm>
          <a:prstGeom prst="rect">
            <a:avLst/>
          </a:prstGeom>
        </p:spPr>
      </p:pic>
      <p:sp>
        <p:nvSpPr>
          <p:cNvPr id="3" name="Rectangle 23">
            <a:extLst>
              <a:ext uri="{FF2B5EF4-FFF2-40B4-BE49-F238E27FC236}">
                <a16:creationId xmlns:a16="http://schemas.microsoft.com/office/drawing/2014/main" id="{B50EB0C3-AF41-4DB9-B593-B49E339ACA90}"/>
              </a:ext>
            </a:extLst>
          </p:cNvPr>
          <p:cNvSpPr>
            <a:spLocks/>
          </p:cNvSpPr>
          <p:nvPr/>
        </p:nvSpPr>
        <p:spPr bwMode="auto">
          <a:xfrm>
            <a:off x="5433421" y="634187"/>
            <a:ext cx="1314463"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PUNTOS</a:t>
            </a:r>
          </a:p>
        </p:txBody>
      </p:sp>
      <p:sp>
        <p:nvSpPr>
          <p:cNvPr id="4" name="Rectangle 25">
            <a:extLst>
              <a:ext uri="{FF2B5EF4-FFF2-40B4-BE49-F238E27FC236}">
                <a16:creationId xmlns:a16="http://schemas.microsoft.com/office/drawing/2014/main" id="{ECCF4C94-9AB7-451A-BD5D-6B0A2DC90FF6}"/>
              </a:ext>
            </a:extLst>
          </p:cNvPr>
          <p:cNvSpPr>
            <a:spLocks/>
          </p:cNvSpPr>
          <p:nvPr/>
        </p:nvSpPr>
        <p:spPr bwMode="auto">
          <a:xfrm>
            <a:off x="4436362" y="217659"/>
            <a:ext cx="3308598"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RESULTADOS</a:t>
            </a:r>
          </a:p>
        </p:txBody>
      </p:sp>
      <p:sp>
        <p:nvSpPr>
          <p:cNvPr id="5" name="CuadroTexto 4">
            <a:extLst>
              <a:ext uri="{FF2B5EF4-FFF2-40B4-BE49-F238E27FC236}">
                <a16:creationId xmlns:a16="http://schemas.microsoft.com/office/drawing/2014/main" id="{3F937583-E1B4-4905-87EC-F30893240E56}"/>
              </a:ext>
            </a:extLst>
          </p:cNvPr>
          <p:cNvSpPr txBox="1"/>
          <p:nvPr/>
        </p:nvSpPr>
        <p:spPr>
          <a:xfrm>
            <a:off x="378494" y="6379567"/>
            <a:ext cx="8511505" cy="338554"/>
          </a:xfrm>
          <a:prstGeom prst="rect">
            <a:avLst/>
          </a:prstGeom>
          <a:noFill/>
        </p:spPr>
        <p:txBody>
          <a:bodyPr wrap="square" rtlCol="0">
            <a:spAutoFit/>
          </a:bodyPr>
          <a:lstStyle/>
          <a:p>
            <a:r>
              <a:rPr lang="es-ES" sz="1600" dirty="0">
                <a:solidFill>
                  <a:schemeClr val="bg2">
                    <a:lumMod val="50000"/>
                  </a:schemeClr>
                </a:solidFill>
              </a:rPr>
              <a:t>* </a:t>
            </a:r>
            <a:r>
              <a:rPr lang="en-US" sz="1600" dirty="0">
                <a:solidFill>
                  <a:schemeClr val="bg2">
                    <a:lumMod val="50000"/>
                  </a:schemeClr>
                </a:solidFill>
              </a:rPr>
              <a:t>2018 Global Study On Occupational Fraud And Abuse</a:t>
            </a:r>
            <a:endParaRPr lang="es-ES" sz="1600" dirty="0">
              <a:solidFill>
                <a:schemeClr val="bg2">
                  <a:lumMod val="50000"/>
                </a:schemeClr>
              </a:solidFill>
            </a:endParaRPr>
          </a:p>
        </p:txBody>
      </p:sp>
    </p:spTree>
    <p:extLst>
      <p:ext uri="{BB962C8B-B14F-4D97-AF65-F5344CB8AC3E}">
        <p14:creationId xmlns:p14="http://schemas.microsoft.com/office/powerpoint/2010/main" val="2626475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FB2062B-F431-4144-AD41-F99C17F24F2B}"/>
              </a:ext>
            </a:extLst>
          </p:cNvPr>
          <p:cNvSpPr/>
          <p:nvPr/>
        </p:nvSpPr>
        <p:spPr>
          <a:xfrm>
            <a:off x="590281" y="547253"/>
            <a:ext cx="11011437" cy="5534720"/>
          </a:xfrm>
          <a:prstGeom prst="rect">
            <a:avLst/>
          </a:prstGeom>
        </p:spPr>
        <p:txBody>
          <a:bodyPr wrap="square">
            <a:spAutoFit/>
          </a:bodyPr>
          <a:lstStyle/>
          <a:p>
            <a:r>
              <a:rPr lang="es-ES" sz="3200" b="1" dirty="0"/>
              <a:t>Preguntas clave para las organizaciones</a:t>
            </a:r>
          </a:p>
          <a:p>
            <a:endParaRPr lang="es-ES" sz="3200" b="1" dirty="0"/>
          </a:p>
          <a:p>
            <a:pPr marL="457200" indent="-457200">
              <a:lnSpc>
                <a:spcPct val="150000"/>
              </a:lnSpc>
              <a:buFont typeface="Wingdings" panose="05000000000000000000" pitchFamily="2" charset="2"/>
              <a:buChar char="ü"/>
            </a:pPr>
            <a:r>
              <a:rPr lang="es-ES" sz="2800" dirty="0"/>
              <a:t>¿Has completado alguna evaluación sobre riesgos de fraude recientemente?</a:t>
            </a:r>
          </a:p>
          <a:p>
            <a:pPr marL="457200" indent="-457200">
              <a:lnSpc>
                <a:spcPct val="150000"/>
              </a:lnSpc>
              <a:buFont typeface="Wingdings" panose="05000000000000000000" pitchFamily="2" charset="2"/>
              <a:buChar char="ü"/>
            </a:pPr>
            <a:r>
              <a:rPr lang="es-ES" sz="2800" dirty="0"/>
              <a:t>¿El programa existe de manera internacional o local?</a:t>
            </a:r>
          </a:p>
          <a:p>
            <a:pPr marL="457200" indent="-457200">
              <a:lnSpc>
                <a:spcPct val="150000"/>
              </a:lnSpc>
              <a:buFont typeface="Wingdings" panose="05000000000000000000" pitchFamily="2" charset="2"/>
              <a:buChar char="ü"/>
            </a:pPr>
            <a:r>
              <a:rPr lang="es-ES" sz="2800" dirty="0"/>
              <a:t>¿Compartes alertas o descubrimientos de fraude a lo largo de toda la organización?</a:t>
            </a:r>
          </a:p>
          <a:p>
            <a:pPr marL="457200" indent="-457200">
              <a:lnSpc>
                <a:spcPct val="150000"/>
              </a:lnSpc>
              <a:buFont typeface="Wingdings" panose="05000000000000000000" pitchFamily="2" charset="2"/>
              <a:buChar char="ü"/>
            </a:pPr>
            <a:r>
              <a:rPr lang="es-ES" sz="2800" dirty="0"/>
              <a:t>¿Pruebas tus controles internos de seguridad para comprobar su funcionalidad?</a:t>
            </a:r>
          </a:p>
        </p:txBody>
      </p:sp>
    </p:spTree>
    <p:extLst>
      <p:ext uri="{BB962C8B-B14F-4D97-AF65-F5344CB8AC3E}">
        <p14:creationId xmlns:p14="http://schemas.microsoft.com/office/powerpoint/2010/main" val="1984566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9">
            <a:extLst>
              <a:ext uri="{FF2B5EF4-FFF2-40B4-BE49-F238E27FC236}">
                <a16:creationId xmlns:a16="http://schemas.microsoft.com/office/drawing/2014/main" id="{D1615096-5BB4-4F2E-B993-EDD52CDFF5A6}"/>
              </a:ext>
            </a:extLst>
          </p:cNvPr>
          <p:cNvSpPr>
            <a:spLocks/>
          </p:cNvSpPr>
          <p:nvPr/>
        </p:nvSpPr>
        <p:spPr bwMode="auto">
          <a:xfrm>
            <a:off x="3731489" y="2832553"/>
            <a:ext cx="4703211" cy="849784"/>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6000">
              <a:lnSpc>
                <a:spcPts val="6000"/>
              </a:lnSpc>
            </a:pPr>
            <a:r>
              <a:rPr lang="es-ES" sz="9050" b="1" spc="250" dirty="0">
                <a:solidFill>
                  <a:schemeClr val="tx1">
                    <a:lumMod val="75000"/>
                    <a:lumOff val="25000"/>
                  </a:schemeClr>
                </a:solidFill>
                <a:latin typeface="Montserrat" charset="0"/>
                <a:ea typeface="Montserrat" charset="0"/>
                <a:cs typeface="Montserrat" charset="0"/>
                <a:sym typeface="Bebas Neue" charset="0"/>
              </a:rPr>
              <a:t>Gracias</a:t>
            </a:r>
            <a:endParaRPr lang="es-ES" sz="6300" b="1" spc="250" dirty="0">
              <a:solidFill>
                <a:schemeClr val="tx1">
                  <a:lumMod val="75000"/>
                  <a:lumOff val="25000"/>
                </a:schemeClr>
              </a:solidFill>
              <a:latin typeface="Montserrat" charset="0"/>
              <a:ea typeface="Montserrat" charset="0"/>
              <a:cs typeface="Montserrat" charset="0"/>
              <a:sym typeface="Bebas Neue" charset="0"/>
            </a:endParaRPr>
          </a:p>
        </p:txBody>
      </p:sp>
      <p:pic>
        <p:nvPicPr>
          <p:cNvPr id="16" name="Marcador de posición de imagen 7">
            <a:extLst>
              <a:ext uri="{FF2B5EF4-FFF2-40B4-BE49-F238E27FC236}">
                <a16:creationId xmlns:a16="http://schemas.microsoft.com/office/drawing/2014/main" id="{169B0AAF-4707-4B95-AC7C-BBAEDF6EDCDF}"/>
              </a:ext>
            </a:extLst>
          </p:cNvPr>
          <p:cNvPicPr>
            <a:picLocks/>
          </p:cNvPicPr>
          <p:nvPr/>
        </p:nvPicPr>
        <p:blipFill>
          <a:blip r:embed="rId3" cstate="emai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tretch>
            <a:fillRect/>
          </a:stretch>
        </p:blipFill>
        <p:spPr>
          <a:xfrm>
            <a:off x="463168" y="6054127"/>
            <a:ext cx="1873632" cy="496928"/>
          </a:xfrm>
          <a:prstGeom prst="rect">
            <a:avLst/>
          </a:prstGeom>
        </p:spPr>
      </p:pic>
      <p:sp>
        <p:nvSpPr>
          <p:cNvPr id="2" name="Rectángulo 1">
            <a:extLst>
              <a:ext uri="{FF2B5EF4-FFF2-40B4-BE49-F238E27FC236}">
                <a16:creationId xmlns:a16="http://schemas.microsoft.com/office/drawing/2014/main" id="{188153C5-68C3-4325-8D7E-3762A9C2802E}"/>
              </a:ext>
            </a:extLst>
          </p:cNvPr>
          <p:cNvSpPr/>
          <p:nvPr/>
        </p:nvSpPr>
        <p:spPr>
          <a:xfrm>
            <a:off x="9583722" y="4908034"/>
            <a:ext cx="1939955" cy="369332"/>
          </a:xfrm>
          <a:prstGeom prst="rect">
            <a:avLst/>
          </a:prstGeom>
        </p:spPr>
        <p:txBody>
          <a:bodyPr wrap="none">
            <a:spAutoFit/>
          </a:bodyPr>
          <a:lstStyle/>
          <a:p>
            <a:r>
              <a:rPr lang="es-ES" dirty="0"/>
              <a:t> (+34) 693 908 659</a:t>
            </a:r>
          </a:p>
        </p:txBody>
      </p:sp>
    </p:spTree>
    <p:extLst>
      <p:ext uri="{BB962C8B-B14F-4D97-AF65-F5344CB8AC3E}">
        <p14:creationId xmlns:p14="http://schemas.microsoft.com/office/powerpoint/2010/main" val="795782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88" y="0"/>
            <a:ext cx="12188825" cy="2919731"/>
          </a:xfrm>
          <a:prstGeom prst="rect">
            <a:avLst/>
          </a:prstGeom>
          <a:solidFill>
            <a:srgbClr val="000C28">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Shape 2836"/>
          <p:cNvSpPr/>
          <p:nvPr/>
        </p:nvSpPr>
        <p:spPr>
          <a:xfrm>
            <a:off x="1019134" y="4789869"/>
            <a:ext cx="279328" cy="20314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p>
        </p:txBody>
      </p:sp>
      <p:sp>
        <p:nvSpPr>
          <p:cNvPr id="29" name="Shape 2944"/>
          <p:cNvSpPr/>
          <p:nvPr/>
        </p:nvSpPr>
        <p:spPr>
          <a:xfrm>
            <a:off x="1003712" y="5287698"/>
            <a:ext cx="279328" cy="279327"/>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p>
        </p:txBody>
      </p:sp>
      <p:sp>
        <p:nvSpPr>
          <p:cNvPr id="30" name="Shape 2865"/>
          <p:cNvSpPr/>
          <p:nvPr/>
        </p:nvSpPr>
        <p:spPr>
          <a:xfrm>
            <a:off x="4206011" y="5238924"/>
            <a:ext cx="360000" cy="36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p>
        </p:txBody>
      </p:sp>
      <p:sp>
        <p:nvSpPr>
          <p:cNvPr id="32" name="Shape 2643"/>
          <p:cNvSpPr/>
          <p:nvPr/>
        </p:nvSpPr>
        <p:spPr>
          <a:xfrm>
            <a:off x="1070290" y="4214047"/>
            <a:ext cx="152361" cy="279328"/>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p>
        </p:txBody>
      </p:sp>
      <p:sp>
        <p:nvSpPr>
          <p:cNvPr id="33" name="Shape 2859"/>
          <p:cNvSpPr/>
          <p:nvPr/>
        </p:nvSpPr>
        <p:spPr>
          <a:xfrm>
            <a:off x="4206012" y="4172483"/>
            <a:ext cx="360000" cy="36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dirty="0"/>
          </a:p>
        </p:txBody>
      </p:sp>
      <p:sp>
        <p:nvSpPr>
          <p:cNvPr id="34" name="Shape 2860"/>
          <p:cNvSpPr/>
          <p:nvPr/>
        </p:nvSpPr>
        <p:spPr>
          <a:xfrm>
            <a:off x="4206011" y="4710215"/>
            <a:ext cx="360000" cy="3600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p>
        </p:txBody>
      </p:sp>
      <p:sp>
        <p:nvSpPr>
          <p:cNvPr id="35" name="TextBox 34">
            <a:hlinkClick r:id="rId3"/>
          </p:cNvPr>
          <p:cNvSpPr txBox="1"/>
          <p:nvPr/>
        </p:nvSpPr>
        <p:spPr>
          <a:xfrm>
            <a:off x="4635318" y="5256921"/>
            <a:ext cx="2023311" cy="276999"/>
          </a:xfrm>
          <a:prstGeom prst="rect">
            <a:avLst/>
          </a:prstGeom>
          <a:noFill/>
        </p:spPr>
        <p:txBody>
          <a:bodyPr wrap="none" rtlCol="0" anchor="ctr" anchorCtr="0">
            <a:spAutoFit/>
          </a:bodyPr>
          <a:lstStyle/>
          <a:p>
            <a:r>
              <a:rPr lang="en-US" sz="1200" dirty="0">
                <a:latin typeface="Montserrat" charset="0"/>
                <a:ea typeface="Montserrat" charset="0"/>
                <a:cs typeface="Montserrat" charset="0"/>
              </a:rPr>
              <a:t>@</a:t>
            </a:r>
            <a:r>
              <a:rPr lang="en-US" sz="1200" dirty="0" err="1">
                <a:latin typeface="Montserrat" charset="0"/>
                <a:ea typeface="Montserrat" charset="0"/>
                <a:cs typeface="Montserrat" charset="0"/>
              </a:rPr>
              <a:t>Cobaltaire</a:t>
            </a:r>
            <a:r>
              <a:rPr lang="en-US" sz="1200" dirty="0">
                <a:latin typeface="Montserrat" charset="0"/>
                <a:ea typeface="Montserrat" charset="0"/>
                <a:cs typeface="Montserrat" charset="0"/>
              </a:rPr>
              <a:t> Consulting</a:t>
            </a:r>
          </a:p>
        </p:txBody>
      </p:sp>
      <p:sp>
        <p:nvSpPr>
          <p:cNvPr id="36" name="TextBox 35"/>
          <p:cNvSpPr txBox="1"/>
          <p:nvPr/>
        </p:nvSpPr>
        <p:spPr>
          <a:xfrm>
            <a:off x="4635318" y="4759092"/>
            <a:ext cx="1523174" cy="276999"/>
          </a:xfrm>
          <a:prstGeom prst="rect">
            <a:avLst/>
          </a:prstGeom>
          <a:noFill/>
        </p:spPr>
        <p:txBody>
          <a:bodyPr wrap="none" rtlCol="0" anchor="ctr" anchorCtr="0">
            <a:spAutoFit/>
          </a:bodyPr>
          <a:lstStyle/>
          <a:p>
            <a:r>
              <a:rPr lang="en-US" sz="1200" dirty="0">
                <a:latin typeface="Montserrat" charset="0"/>
                <a:ea typeface="Montserrat" charset="0"/>
                <a:cs typeface="Montserrat" charset="0"/>
              </a:rPr>
              <a:t>@</a:t>
            </a:r>
            <a:r>
              <a:rPr lang="en-US" sz="1200" dirty="0" err="1">
                <a:latin typeface="Montserrat" charset="0"/>
                <a:ea typeface="Montserrat" charset="0"/>
                <a:cs typeface="Montserrat" charset="0"/>
              </a:rPr>
              <a:t>CobaltaireCons</a:t>
            </a:r>
            <a:endParaRPr lang="en-US" sz="1200" dirty="0">
              <a:latin typeface="Montserrat" charset="0"/>
              <a:ea typeface="Montserrat" charset="0"/>
              <a:cs typeface="Montserrat" charset="0"/>
            </a:endParaRPr>
          </a:p>
        </p:txBody>
      </p:sp>
      <p:sp>
        <p:nvSpPr>
          <p:cNvPr id="37" name="TextBox 36"/>
          <p:cNvSpPr txBox="1"/>
          <p:nvPr/>
        </p:nvSpPr>
        <p:spPr>
          <a:xfrm>
            <a:off x="4635318" y="4207255"/>
            <a:ext cx="1523174" cy="276999"/>
          </a:xfrm>
          <a:prstGeom prst="rect">
            <a:avLst/>
          </a:prstGeom>
          <a:noFill/>
        </p:spPr>
        <p:txBody>
          <a:bodyPr wrap="none" rtlCol="0" anchor="ctr" anchorCtr="0">
            <a:spAutoFit/>
          </a:bodyPr>
          <a:lstStyle/>
          <a:p>
            <a:r>
              <a:rPr lang="en-US" sz="1200" dirty="0">
                <a:latin typeface="Montserrat" charset="0"/>
                <a:ea typeface="Montserrat" charset="0"/>
                <a:cs typeface="Montserrat" charset="0"/>
              </a:rPr>
              <a:t>@</a:t>
            </a:r>
            <a:r>
              <a:rPr lang="en-US" sz="1200" dirty="0" err="1">
                <a:latin typeface="Montserrat" charset="0"/>
                <a:ea typeface="Montserrat" charset="0"/>
                <a:cs typeface="Montserrat" charset="0"/>
              </a:rPr>
              <a:t>CobaltaireCons</a:t>
            </a:r>
            <a:endParaRPr lang="en-US" sz="1200" dirty="0">
              <a:latin typeface="Montserrat" charset="0"/>
              <a:ea typeface="Montserrat" charset="0"/>
              <a:cs typeface="Montserrat" charset="0"/>
            </a:endParaRPr>
          </a:p>
        </p:txBody>
      </p:sp>
      <p:sp>
        <p:nvSpPr>
          <p:cNvPr id="38" name="TextBox 37"/>
          <p:cNvSpPr txBox="1"/>
          <p:nvPr/>
        </p:nvSpPr>
        <p:spPr>
          <a:xfrm>
            <a:off x="1385101" y="5298206"/>
            <a:ext cx="2013693" cy="307777"/>
          </a:xfrm>
          <a:prstGeom prst="rect">
            <a:avLst/>
          </a:prstGeom>
          <a:noFill/>
        </p:spPr>
        <p:txBody>
          <a:bodyPr wrap="none" rtlCol="0" anchor="ctr" anchorCtr="0">
            <a:spAutoFit/>
          </a:bodyPr>
          <a:lstStyle/>
          <a:p>
            <a:r>
              <a:rPr lang="en-US" sz="1400" dirty="0">
                <a:solidFill>
                  <a:schemeClr val="accent1">
                    <a:lumMod val="75000"/>
                    <a:lumOff val="25000"/>
                  </a:schemeClr>
                </a:solidFill>
                <a:latin typeface="Montserrat" charset="0"/>
                <a:ea typeface="Montserrat" charset="0"/>
                <a:cs typeface="Montserrat" charset="0"/>
                <a:hlinkClick r:id="rId4"/>
              </a:rPr>
              <a:t>blog.cobaltaire.com</a:t>
            </a:r>
            <a:r>
              <a:rPr lang="en-US" sz="1400" dirty="0">
                <a:solidFill>
                  <a:schemeClr val="accent1">
                    <a:lumMod val="75000"/>
                    <a:lumOff val="25000"/>
                  </a:schemeClr>
                </a:solidFill>
                <a:latin typeface="Montserrat" charset="0"/>
                <a:ea typeface="Montserrat" charset="0"/>
                <a:cs typeface="Montserrat" charset="0"/>
              </a:rPr>
              <a:t> </a:t>
            </a:r>
          </a:p>
        </p:txBody>
      </p:sp>
      <p:sp>
        <p:nvSpPr>
          <p:cNvPr id="40" name="TextBox 39"/>
          <p:cNvSpPr txBox="1"/>
          <p:nvPr/>
        </p:nvSpPr>
        <p:spPr>
          <a:xfrm>
            <a:off x="1385101" y="4743703"/>
            <a:ext cx="2770310" cy="307777"/>
          </a:xfrm>
          <a:prstGeom prst="rect">
            <a:avLst/>
          </a:prstGeom>
          <a:noFill/>
        </p:spPr>
        <p:txBody>
          <a:bodyPr wrap="none" rtlCol="0" anchor="ctr" anchorCtr="0">
            <a:spAutoFit/>
          </a:bodyPr>
          <a:lstStyle/>
          <a:p>
            <a:r>
              <a:rPr lang="en-US" sz="1400" dirty="0">
                <a:latin typeface="Montserrat" charset="0"/>
                <a:ea typeface="Montserrat" charset="0"/>
                <a:cs typeface="Montserrat" charset="0"/>
              </a:rPr>
              <a:t>lara.pascual@cobaltaire.com</a:t>
            </a:r>
          </a:p>
        </p:txBody>
      </p:sp>
      <p:sp>
        <p:nvSpPr>
          <p:cNvPr id="41" name="TextBox 40"/>
          <p:cNvSpPr txBox="1"/>
          <p:nvPr/>
        </p:nvSpPr>
        <p:spPr>
          <a:xfrm>
            <a:off x="1385101" y="4191866"/>
            <a:ext cx="1744388" cy="307777"/>
          </a:xfrm>
          <a:prstGeom prst="rect">
            <a:avLst/>
          </a:prstGeom>
          <a:noFill/>
        </p:spPr>
        <p:txBody>
          <a:bodyPr wrap="none" rtlCol="0" anchor="ctr" anchorCtr="0">
            <a:spAutoFit/>
          </a:bodyPr>
          <a:lstStyle/>
          <a:p>
            <a:r>
              <a:rPr lang="en-US" sz="1400" dirty="0">
                <a:latin typeface="Montserrat" charset="0"/>
              </a:rPr>
              <a:t>(+34) 693 908 659</a:t>
            </a:r>
          </a:p>
        </p:txBody>
      </p:sp>
      <p:sp>
        <p:nvSpPr>
          <p:cNvPr id="48" name="TextBox 47"/>
          <p:cNvSpPr txBox="1"/>
          <p:nvPr/>
        </p:nvSpPr>
        <p:spPr>
          <a:xfrm>
            <a:off x="8853840" y="4765695"/>
            <a:ext cx="1040670" cy="230832"/>
          </a:xfrm>
          <a:prstGeom prst="rect">
            <a:avLst/>
          </a:prstGeom>
          <a:noFill/>
        </p:spPr>
        <p:txBody>
          <a:bodyPr wrap="none" rtlCol="0" anchor="ctr" anchorCtr="0">
            <a:spAutoFit/>
          </a:bodyPr>
          <a:lstStyle/>
          <a:p>
            <a:r>
              <a:rPr lang="es-ES" sz="900" b="1" dirty="0">
                <a:solidFill>
                  <a:schemeClr val="tx2"/>
                </a:solidFill>
                <a:latin typeface="Poppins SemiBold" charset="0"/>
                <a:ea typeface="Poppins SemiBold" charset="0"/>
                <a:cs typeface="Poppins SemiBold" charset="0"/>
              </a:rPr>
              <a:t>M</a:t>
            </a:r>
            <a:r>
              <a:rPr lang="en-US" sz="900" b="1" dirty="0">
                <a:solidFill>
                  <a:schemeClr val="tx2"/>
                </a:solidFill>
                <a:latin typeface="Poppins SemiBold" charset="0"/>
                <a:ea typeface="Poppins SemiBold" charset="0"/>
                <a:cs typeface="Poppins SemiBold" charset="0"/>
              </a:rPr>
              <a:t>ADRID, ESPAÑA</a:t>
            </a:r>
          </a:p>
        </p:txBody>
      </p:sp>
      <p:sp>
        <p:nvSpPr>
          <p:cNvPr id="49" name="Shape 2934"/>
          <p:cNvSpPr/>
          <p:nvPr/>
        </p:nvSpPr>
        <p:spPr>
          <a:xfrm>
            <a:off x="9190559" y="4157505"/>
            <a:ext cx="367232" cy="504944"/>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000066"/>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endParaRPr>
          </a:p>
        </p:txBody>
      </p:sp>
      <p:sp>
        <p:nvSpPr>
          <p:cNvPr id="55" name="Rectangle 54"/>
          <p:cNvSpPr>
            <a:spLocks/>
          </p:cNvSpPr>
          <p:nvPr/>
        </p:nvSpPr>
        <p:spPr bwMode="auto">
          <a:xfrm>
            <a:off x="838200" y="3389078"/>
            <a:ext cx="1888979" cy="457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s-ES" sz="3000" b="1" spc="250" dirty="0">
                <a:solidFill>
                  <a:schemeClr val="tx2"/>
                </a:solidFill>
                <a:latin typeface="Montserrat Semi" charset="0"/>
                <a:ea typeface="Montserrat Semi" charset="0"/>
                <a:cs typeface="Montserrat Semi" charset="0"/>
                <a:sym typeface="Bebas Neue" charset="0"/>
              </a:rPr>
              <a:t>Cuéntame</a:t>
            </a:r>
            <a:endParaRPr lang="en-US" sz="3000" b="1" spc="250" dirty="0">
              <a:solidFill>
                <a:schemeClr val="tx2"/>
              </a:solidFill>
              <a:latin typeface="Montserrat Semi" charset="0"/>
              <a:ea typeface="Montserrat Semi" charset="0"/>
              <a:cs typeface="Montserrat Semi" charset="0"/>
              <a:sym typeface="Bebas Neue" charset="0"/>
            </a:endParaRPr>
          </a:p>
        </p:txBody>
      </p:sp>
      <p:sp>
        <p:nvSpPr>
          <p:cNvPr id="42" name="TextBox 41"/>
          <p:cNvSpPr txBox="1"/>
          <p:nvPr/>
        </p:nvSpPr>
        <p:spPr>
          <a:xfrm>
            <a:off x="4287216" y="1244594"/>
            <a:ext cx="3607012" cy="510333"/>
          </a:xfrm>
          <a:prstGeom prst="rect">
            <a:avLst/>
          </a:prstGeom>
          <a:noFill/>
        </p:spPr>
        <p:txBody>
          <a:bodyPr wrap="square" rtlCol="0" anchor="ctr" anchorCtr="0">
            <a:spAutoFit/>
          </a:bodyPr>
          <a:lstStyle/>
          <a:p>
            <a:pPr algn="ctr">
              <a:lnSpc>
                <a:spcPts val="3530"/>
              </a:lnSpc>
            </a:pPr>
            <a:r>
              <a:rPr lang="en-US" sz="2700" b="1" spc="100">
                <a:solidFill>
                  <a:schemeClr val="bg1"/>
                </a:solidFill>
                <a:latin typeface="Montserrat" charset="0"/>
                <a:ea typeface="Montserrat" charset="0"/>
                <a:cs typeface="Montserrat" charset="0"/>
              </a:rPr>
              <a:t>GET CONNECTED</a:t>
            </a:r>
            <a:endParaRPr lang="en-US" sz="2700" b="1" spc="100" dirty="0">
              <a:solidFill>
                <a:schemeClr val="bg1"/>
              </a:solidFill>
              <a:latin typeface="Montserrat" charset="0"/>
              <a:ea typeface="Montserrat" charset="0"/>
              <a:cs typeface="Montserrat" charset="0"/>
            </a:endParaRPr>
          </a:p>
        </p:txBody>
      </p:sp>
      <p:sp>
        <p:nvSpPr>
          <p:cNvPr id="54" name="Rectangle 35">
            <a:extLst>
              <a:ext uri="{FF2B5EF4-FFF2-40B4-BE49-F238E27FC236}">
                <a16:creationId xmlns:a16="http://schemas.microsoft.com/office/drawing/2014/main" id="{D162A2CB-985C-455D-9879-0AFF2C83ED19}"/>
              </a:ext>
            </a:extLst>
          </p:cNvPr>
          <p:cNvSpPr>
            <a:spLocks/>
          </p:cNvSpPr>
          <p:nvPr/>
        </p:nvSpPr>
        <p:spPr bwMode="auto">
          <a:xfrm>
            <a:off x="8442029" y="4994348"/>
            <a:ext cx="1864293" cy="401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en-US" sz="1500" b="1" spc="600" dirty="0">
                <a:latin typeface="Montserrat" charset="0"/>
                <a:ea typeface="Montserrat" charset="0"/>
                <a:cs typeface="Montserrat" charset="0"/>
                <a:sym typeface="Bebas Neue" charset="0"/>
              </a:rPr>
              <a:t>UBICACIÓN</a:t>
            </a:r>
          </a:p>
        </p:txBody>
      </p:sp>
      <p:pic>
        <p:nvPicPr>
          <p:cNvPr id="10" name="Marcador de posición de imagen 9">
            <a:extLst>
              <a:ext uri="{FF2B5EF4-FFF2-40B4-BE49-F238E27FC236}">
                <a16:creationId xmlns:a16="http://schemas.microsoft.com/office/drawing/2014/main" id="{8D3150CE-9DF5-4B60-B6EC-13B88049786F}"/>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413" t="40231" r="-413" b="24149"/>
          <a:stretch/>
        </p:blipFill>
        <p:spPr>
          <a:xfrm>
            <a:off x="-4910" y="-1"/>
            <a:ext cx="12196910" cy="2908301"/>
          </a:xfrm>
        </p:spPr>
      </p:pic>
    </p:spTree>
    <p:extLst>
      <p:ext uri="{BB962C8B-B14F-4D97-AF65-F5344CB8AC3E}">
        <p14:creationId xmlns:p14="http://schemas.microsoft.com/office/powerpoint/2010/main" val="2676321426"/>
      </p:ext>
    </p:extLst>
  </p:cSld>
  <p:clrMapOvr>
    <a:masterClrMapping/>
  </p:clrMapOvr>
  <p:transition spd="slow" advClick="0" advTm="1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500" fill="hold"/>
                                        <p:tgtEl>
                                          <p:spTgt spid="54"/>
                                        </p:tgtEl>
                                        <p:attrNameLst>
                                          <p:attrName>ppt_x</p:attrName>
                                        </p:attrNameLst>
                                      </p:cBhvr>
                                      <p:tavLst>
                                        <p:tav tm="0">
                                          <p:val>
                                            <p:strVal val="#ppt_x"/>
                                          </p:val>
                                        </p:tav>
                                        <p:tav tm="100000">
                                          <p:val>
                                            <p:strVal val="#ppt_x"/>
                                          </p:val>
                                        </p:tav>
                                      </p:tavLst>
                                    </p:anim>
                                    <p:anim calcmode="lin" valueType="num">
                                      <p:cBhvr additive="base">
                                        <p:cTn id="7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29" grpId="0" animBg="1"/>
      <p:bldP spid="30" grpId="0" animBg="1"/>
      <p:bldP spid="32" grpId="0" animBg="1"/>
      <p:bldP spid="33" grpId="0" animBg="1"/>
      <p:bldP spid="34" grpId="0" animBg="1"/>
      <p:bldP spid="35" grpId="0"/>
      <p:bldP spid="36" grpId="0"/>
      <p:bldP spid="37" grpId="0"/>
      <p:bldP spid="38" grpId="0"/>
      <p:bldP spid="40" grpId="0"/>
      <p:bldP spid="41" grpId="0"/>
      <p:bldP spid="48" grpId="0"/>
      <p:bldP spid="49" grpId="0" animBg="1"/>
      <p:bldP spid="55" grpId="0"/>
      <p:bldP spid="42"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03DA4-913E-4A7C-9979-A4E9BC36AAB3}"/>
              </a:ext>
            </a:extLst>
          </p:cNvPr>
          <p:cNvSpPr>
            <a:spLocks noGrp="1"/>
          </p:cNvSpPr>
          <p:nvPr>
            <p:ph type="title"/>
          </p:nvPr>
        </p:nvSpPr>
        <p:spPr/>
        <p:txBody>
          <a:bodyPr/>
          <a:lstStyle/>
          <a:p>
            <a:endParaRPr lang="es-ES" b="1" dirty="0"/>
          </a:p>
        </p:txBody>
      </p:sp>
      <p:sp>
        <p:nvSpPr>
          <p:cNvPr id="3" name="Marcador de texto 2">
            <a:extLst>
              <a:ext uri="{FF2B5EF4-FFF2-40B4-BE49-F238E27FC236}">
                <a16:creationId xmlns:a16="http://schemas.microsoft.com/office/drawing/2014/main" id="{1E32158E-A44C-4C1B-A514-1569FB9A6856}"/>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51994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EEF1E7-82E2-4018-80D7-68C67ED7CA58}"/>
              </a:ext>
            </a:extLst>
          </p:cNvPr>
          <p:cNvPicPr>
            <a:picLocks noChangeAspect="1"/>
          </p:cNvPicPr>
          <p:nvPr/>
        </p:nvPicPr>
        <p:blipFill rotWithShape="1">
          <a:blip r:embed="rId2">
            <a:extLst>
              <a:ext uri="{28A0092B-C50C-407E-A947-70E740481C1C}">
                <a14:useLocalDpi xmlns:a14="http://schemas.microsoft.com/office/drawing/2010/main" val="0"/>
              </a:ext>
            </a:extLst>
          </a:blip>
          <a:srcRect l="13782" t="74560" r="57484" b="21032"/>
          <a:stretch/>
        </p:blipFill>
        <p:spPr>
          <a:xfrm>
            <a:off x="2647448" y="5196467"/>
            <a:ext cx="6897103" cy="594913"/>
          </a:xfrm>
          <a:prstGeom prst="rect">
            <a:avLst/>
          </a:prstGeom>
        </p:spPr>
      </p:pic>
      <p:sp>
        <p:nvSpPr>
          <p:cNvPr id="2" name="CuadroTexto 1">
            <a:extLst>
              <a:ext uri="{FF2B5EF4-FFF2-40B4-BE49-F238E27FC236}">
                <a16:creationId xmlns:a16="http://schemas.microsoft.com/office/drawing/2014/main" id="{78B35DC4-970E-4A80-8A4C-990D08F439BC}"/>
              </a:ext>
            </a:extLst>
          </p:cNvPr>
          <p:cNvSpPr txBox="1"/>
          <p:nvPr/>
        </p:nvSpPr>
        <p:spPr>
          <a:xfrm>
            <a:off x="2287083" y="1841320"/>
            <a:ext cx="7617832" cy="2185214"/>
          </a:xfrm>
          <a:prstGeom prst="rect">
            <a:avLst/>
          </a:prstGeom>
          <a:noFill/>
        </p:spPr>
        <p:txBody>
          <a:bodyPr wrap="square" rtlCol="0">
            <a:spAutoFit/>
          </a:bodyPr>
          <a:lstStyle/>
          <a:p>
            <a:pPr algn="ctr"/>
            <a:r>
              <a:rPr lang="es-ES" sz="4400" dirty="0">
                <a:solidFill>
                  <a:srgbClr val="FF0000"/>
                </a:solidFill>
              </a:rPr>
              <a:t>Las organizaciones pierden normalmente un </a:t>
            </a:r>
            <a:r>
              <a:rPr lang="es-ES" sz="4800" b="1" dirty="0">
                <a:solidFill>
                  <a:srgbClr val="FF0000"/>
                </a:solidFill>
              </a:rPr>
              <a:t>5% </a:t>
            </a:r>
            <a:r>
              <a:rPr lang="es-ES" sz="4400" dirty="0">
                <a:solidFill>
                  <a:srgbClr val="FF0000"/>
                </a:solidFill>
              </a:rPr>
              <a:t>de beneficios debidos al fraude.</a:t>
            </a:r>
          </a:p>
        </p:txBody>
      </p:sp>
    </p:spTree>
    <p:extLst>
      <p:ext uri="{BB962C8B-B14F-4D97-AF65-F5344CB8AC3E}">
        <p14:creationId xmlns:p14="http://schemas.microsoft.com/office/powerpoint/2010/main" val="1722275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11EB5DF-30A0-4685-AF02-2EB06FFAC73B}"/>
              </a:ext>
            </a:extLst>
          </p:cNvPr>
          <p:cNvPicPr>
            <a:picLocks noChangeAspect="1"/>
          </p:cNvPicPr>
          <p:nvPr/>
        </p:nvPicPr>
        <p:blipFill rotWithShape="1">
          <a:blip r:embed="rId2"/>
          <a:srcRect t="26616" b="3733"/>
          <a:stretch/>
        </p:blipFill>
        <p:spPr>
          <a:xfrm>
            <a:off x="1937333" y="2028248"/>
            <a:ext cx="8742557" cy="3292157"/>
          </a:xfrm>
          <a:prstGeom prst="rect">
            <a:avLst/>
          </a:prstGeom>
        </p:spPr>
      </p:pic>
      <p:sp>
        <p:nvSpPr>
          <p:cNvPr id="3" name="CuadroTexto 2">
            <a:extLst>
              <a:ext uri="{FF2B5EF4-FFF2-40B4-BE49-F238E27FC236}">
                <a16:creationId xmlns:a16="http://schemas.microsoft.com/office/drawing/2014/main" id="{BF2EA38E-18F4-414D-B3ED-CE84CF29F17D}"/>
              </a:ext>
            </a:extLst>
          </p:cNvPr>
          <p:cNvSpPr txBox="1"/>
          <p:nvPr/>
        </p:nvSpPr>
        <p:spPr>
          <a:xfrm>
            <a:off x="1828801" y="490654"/>
            <a:ext cx="8742556" cy="584775"/>
          </a:xfrm>
          <a:prstGeom prst="rect">
            <a:avLst/>
          </a:prstGeom>
          <a:noFill/>
        </p:spPr>
        <p:txBody>
          <a:bodyPr wrap="square" rtlCol="0">
            <a:spAutoFit/>
          </a:bodyPr>
          <a:lstStyle/>
          <a:p>
            <a:pPr algn="ctr"/>
            <a:r>
              <a:rPr lang="es-ES" sz="3200" dirty="0">
                <a:solidFill>
                  <a:schemeClr val="tx1">
                    <a:lumMod val="65000"/>
                    <a:lumOff val="35000"/>
                  </a:schemeClr>
                </a:solidFill>
              </a:rPr>
              <a:t>Ratio del Incremento en el Mundo</a:t>
            </a:r>
          </a:p>
        </p:txBody>
      </p:sp>
    </p:spTree>
    <p:extLst>
      <p:ext uri="{BB962C8B-B14F-4D97-AF65-F5344CB8AC3E}">
        <p14:creationId xmlns:p14="http://schemas.microsoft.com/office/powerpoint/2010/main" val="3397306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5326558-7324-46EF-B605-353481E67FA9}"/>
              </a:ext>
            </a:extLst>
          </p:cNvPr>
          <p:cNvSpPr txBox="1"/>
          <p:nvPr/>
        </p:nvSpPr>
        <p:spPr>
          <a:xfrm>
            <a:off x="1579754" y="2296088"/>
            <a:ext cx="8824333" cy="3034357"/>
          </a:xfrm>
          <a:prstGeom prst="rect">
            <a:avLst/>
          </a:prstGeom>
          <a:noFill/>
        </p:spPr>
        <p:txBody>
          <a:bodyPr wrap="square" rtlCol="0">
            <a:spAutoFit/>
          </a:bodyPr>
          <a:lstStyle/>
          <a:p>
            <a:pPr algn="ctr">
              <a:lnSpc>
                <a:spcPct val="150000"/>
              </a:lnSpc>
            </a:pPr>
            <a:r>
              <a:rPr lang="es-ES" sz="4400" dirty="0">
                <a:solidFill>
                  <a:srgbClr val="065D71"/>
                </a:solidFill>
              </a:rPr>
              <a:t>7$ mil millones</a:t>
            </a:r>
          </a:p>
          <a:p>
            <a:pPr algn="ctr">
              <a:lnSpc>
                <a:spcPct val="150000"/>
              </a:lnSpc>
            </a:pPr>
            <a:r>
              <a:rPr lang="es-ES" sz="4400" dirty="0">
                <a:solidFill>
                  <a:srgbClr val="065D71"/>
                </a:solidFill>
              </a:rPr>
              <a:t>130,000$ pérdidas de media</a:t>
            </a:r>
          </a:p>
          <a:p>
            <a:pPr algn="ctr">
              <a:lnSpc>
                <a:spcPct val="150000"/>
              </a:lnSpc>
            </a:pPr>
            <a:endParaRPr lang="es-ES" sz="4400" dirty="0"/>
          </a:p>
        </p:txBody>
      </p:sp>
    </p:spTree>
    <p:extLst>
      <p:ext uri="{BB962C8B-B14F-4D97-AF65-F5344CB8AC3E}">
        <p14:creationId xmlns:p14="http://schemas.microsoft.com/office/powerpoint/2010/main" val="407678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1199C3C-6F22-456E-B69D-CDB861F8104C}"/>
              </a:ext>
            </a:extLst>
          </p:cNvPr>
          <p:cNvSpPr txBox="1"/>
          <p:nvPr/>
        </p:nvSpPr>
        <p:spPr>
          <a:xfrm>
            <a:off x="466794" y="1344139"/>
            <a:ext cx="5623866" cy="1077218"/>
          </a:xfrm>
          <a:prstGeom prst="rect">
            <a:avLst/>
          </a:prstGeom>
          <a:solidFill>
            <a:schemeClr val="tx1">
              <a:lumMod val="65000"/>
              <a:lumOff val="35000"/>
            </a:schemeClr>
          </a:solidFill>
        </p:spPr>
        <p:txBody>
          <a:bodyPr wrap="square" rtlCol="0" anchor="ctr">
            <a:spAutoFit/>
          </a:bodyPr>
          <a:lstStyle/>
          <a:p>
            <a:pPr algn="ctr"/>
            <a:endParaRPr lang="es-ES" sz="900" dirty="0">
              <a:solidFill>
                <a:schemeClr val="bg1"/>
              </a:solidFill>
            </a:endParaRPr>
          </a:p>
          <a:p>
            <a:pPr algn="ctr"/>
            <a:endParaRPr lang="es-ES" sz="900" dirty="0">
              <a:solidFill>
                <a:schemeClr val="bg1"/>
              </a:solidFill>
            </a:endParaRPr>
          </a:p>
          <a:p>
            <a:pPr algn="ctr"/>
            <a:r>
              <a:rPr lang="es-ES" sz="2800" dirty="0">
                <a:solidFill>
                  <a:schemeClr val="bg1"/>
                </a:solidFill>
              </a:rPr>
              <a:t>Falta Controles Internos 30%    </a:t>
            </a:r>
          </a:p>
          <a:p>
            <a:pPr algn="ctr"/>
            <a:endParaRPr lang="es-ES" sz="900" dirty="0">
              <a:solidFill>
                <a:schemeClr val="bg1"/>
              </a:solidFill>
            </a:endParaRPr>
          </a:p>
          <a:p>
            <a:pPr algn="ctr"/>
            <a:endParaRPr lang="es-ES" sz="900" dirty="0">
              <a:solidFill>
                <a:schemeClr val="bg1"/>
              </a:solidFill>
            </a:endParaRPr>
          </a:p>
        </p:txBody>
      </p:sp>
      <p:sp>
        <p:nvSpPr>
          <p:cNvPr id="4" name="CuadroTexto 3">
            <a:extLst>
              <a:ext uri="{FF2B5EF4-FFF2-40B4-BE49-F238E27FC236}">
                <a16:creationId xmlns:a16="http://schemas.microsoft.com/office/drawing/2014/main" id="{FFB5EEA6-341A-41AA-9571-1614CC1389CF}"/>
              </a:ext>
            </a:extLst>
          </p:cNvPr>
          <p:cNvSpPr txBox="1"/>
          <p:nvPr/>
        </p:nvSpPr>
        <p:spPr>
          <a:xfrm>
            <a:off x="466793" y="2421357"/>
            <a:ext cx="5623867" cy="800219"/>
          </a:xfrm>
          <a:prstGeom prst="rect">
            <a:avLst/>
          </a:prstGeom>
          <a:solidFill>
            <a:schemeClr val="bg2">
              <a:lumMod val="50000"/>
            </a:schemeClr>
          </a:solidFill>
        </p:spPr>
        <p:txBody>
          <a:bodyPr wrap="square" rtlCol="0" anchor="ctr">
            <a:spAutoFit/>
          </a:bodyPr>
          <a:lstStyle/>
          <a:p>
            <a:pPr algn="ctr"/>
            <a:endParaRPr lang="es-ES" sz="900" dirty="0">
              <a:solidFill>
                <a:schemeClr val="bg1"/>
              </a:solidFill>
            </a:endParaRPr>
          </a:p>
          <a:p>
            <a:pPr algn="ctr"/>
            <a:r>
              <a:rPr lang="es-ES" sz="2800" dirty="0">
                <a:solidFill>
                  <a:schemeClr val="bg1"/>
                </a:solidFill>
              </a:rPr>
              <a:t>Anular Seguridad Existente 19%    </a:t>
            </a:r>
          </a:p>
          <a:p>
            <a:pPr algn="ctr"/>
            <a:endParaRPr lang="es-ES" sz="900" dirty="0">
              <a:solidFill>
                <a:schemeClr val="bg1"/>
              </a:solidFill>
            </a:endParaRPr>
          </a:p>
        </p:txBody>
      </p:sp>
      <p:sp>
        <p:nvSpPr>
          <p:cNvPr id="5" name="CuadroTexto 4">
            <a:extLst>
              <a:ext uri="{FF2B5EF4-FFF2-40B4-BE49-F238E27FC236}">
                <a16:creationId xmlns:a16="http://schemas.microsoft.com/office/drawing/2014/main" id="{FDB0CA30-CCEA-4A02-90D2-8657DA7FB303}"/>
              </a:ext>
            </a:extLst>
          </p:cNvPr>
          <p:cNvSpPr txBox="1"/>
          <p:nvPr/>
        </p:nvSpPr>
        <p:spPr>
          <a:xfrm>
            <a:off x="466800" y="3218572"/>
            <a:ext cx="5623860" cy="800219"/>
          </a:xfrm>
          <a:prstGeom prst="rect">
            <a:avLst/>
          </a:prstGeom>
          <a:solidFill>
            <a:schemeClr val="bg2">
              <a:lumMod val="75000"/>
            </a:schemeClr>
          </a:solidFill>
        </p:spPr>
        <p:txBody>
          <a:bodyPr wrap="square" rtlCol="0" anchor="ctr">
            <a:spAutoFit/>
          </a:bodyPr>
          <a:lstStyle/>
          <a:p>
            <a:pPr algn="ctr"/>
            <a:endParaRPr lang="es-ES" sz="900" dirty="0">
              <a:solidFill>
                <a:schemeClr val="bg1"/>
              </a:solidFill>
            </a:endParaRPr>
          </a:p>
          <a:p>
            <a:pPr algn="ctr"/>
            <a:r>
              <a:rPr lang="es-ES" sz="2800" dirty="0">
                <a:solidFill>
                  <a:schemeClr val="bg1"/>
                </a:solidFill>
              </a:rPr>
              <a:t>Carencia de Revisión Gerencial 18%    </a:t>
            </a:r>
          </a:p>
          <a:p>
            <a:pPr algn="ctr"/>
            <a:endParaRPr lang="es-ES" sz="900" dirty="0">
              <a:solidFill>
                <a:schemeClr val="bg1"/>
              </a:solidFill>
            </a:endParaRPr>
          </a:p>
        </p:txBody>
      </p:sp>
      <p:sp>
        <p:nvSpPr>
          <p:cNvPr id="6" name="CuadroTexto 5">
            <a:extLst>
              <a:ext uri="{FF2B5EF4-FFF2-40B4-BE49-F238E27FC236}">
                <a16:creationId xmlns:a16="http://schemas.microsoft.com/office/drawing/2014/main" id="{E8E517C1-79DE-4768-B823-64C0774E5B5C}"/>
              </a:ext>
            </a:extLst>
          </p:cNvPr>
          <p:cNvSpPr txBox="1"/>
          <p:nvPr/>
        </p:nvSpPr>
        <p:spPr>
          <a:xfrm>
            <a:off x="466799" y="4018791"/>
            <a:ext cx="5623859" cy="800219"/>
          </a:xfrm>
          <a:prstGeom prst="rect">
            <a:avLst/>
          </a:prstGeom>
          <a:solidFill>
            <a:srgbClr val="207D76"/>
          </a:solidFill>
        </p:spPr>
        <p:txBody>
          <a:bodyPr wrap="square" rtlCol="0" anchor="ctr">
            <a:spAutoFit/>
          </a:bodyPr>
          <a:lstStyle/>
          <a:p>
            <a:pPr algn="ctr"/>
            <a:endParaRPr lang="es-ES" sz="900" dirty="0">
              <a:solidFill>
                <a:schemeClr val="bg1"/>
              </a:solidFill>
            </a:endParaRPr>
          </a:p>
          <a:p>
            <a:pPr algn="ctr"/>
            <a:r>
              <a:rPr lang="es-ES" sz="2800" dirty="0">
                <a:solidFill>
                  <a:schemeClr val="bg1"/>
                </a:solidFill>
              </a:rPr>
              <a:t>Carencia de Ética en las Bases 10%   </a:t>
            </a:r>
          </a:p>
          <a:p>
            <a:pPr algn="ctr"/>
            <a:r>
              <a:rPr lang="es-ES" sz="900" dirty="0">
                <a:solidFill>
                  <a:schemeClr val="bg1"/>
                </a:solidFill>
              </a:rPr>
              <a:t> </a:t>
            </a:r>
          </a:p>
        </p:txBody>
      </p:sp>
      <p:sp>
        <p:nvSpPr>
          <p:cNvPr id="7" name="Rectangle 23">
            <a:extLst>
              <a:ext uri="{FF2B5EF4-FFF2-40B4-BE49-F238E27FC236}">
                <a16:creationId xmlns:a16="http://schemas.microsoft.com/office/drawing/2014/main" id="{D9A40940-C78D-4FBD-A141-43A7A82B1D54}"/>
              </a:ext>
            </a:extLst>
          </p:cNvPr>
          <p:cNvSpPr>
            <a:spLocks/>
          </p:cNvSpPr>
          <p:nvPr/>
        </p:nvSpPr>
        <p:spPr bwMode="auto">
          <a:xfrm>
            <a:off x="5594531" y="634187"/>
            <a:ext cx="992259"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TIPOS</a:t>
            </a:r>
          </a:p>
        </p:txBody>
      </p:sp>
      <p:sp>
        <p:nvSpPr>
          <p:cNvPr id="8" name="Rectangle 25">
            <a:extLst>
              <a:ext uri="{FF2B5EF4-FFF2-40B4-BE49-F238E27FC236}">
                <a16:creationId xmlns:a16="http://schemas.microsoft.com/office/drawing/2014/main" id="{03003B2B-DF1D-43BE-89B9-3CA1604D994D}"/>
              </a:ext>
            </a:extLst>
          </p:cNvPr>
          <p:cNvSpPr>
            <a:spLocks/>
          </p:cNvSpPr>
          <p:nvPr/>
        </p:nvSpPr>
        <p:spPr bwMode="auto">
          <a:xfrm>
            <a:off x="5087187" y="308683"/>
            <a:ext cx="2006960"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CAUSAS</a:t>
            </a:r>
          </a:p>
        </p:txBody>
      </p:sp>
      <p:sp>
        <p:nvSpPr>
          <p:cNvPr id="10" name="CuadroTexto 9">
            <a:extLst>
              <a:ext uri="{FF2B5EF4-FFF2-40B4-BE49-F238E27FC236}">
                <a16:creationId xmlns:a16="http://schemas.microsoft.com/office/drawing/2014/main" id="{80CA78C9-C937-4DB4-8C56-B1F6B544E47C}"/>
              </a:ext>
            </a:extLst>
          </p:cNvPr>
          <p:cNvSpPr txBox="1"/>
          <p:nvPr/>
        </p:nvSpPr>
        <p:spPr>
          <a:xfrm>
            <a:off x="466797" y="4819010"/>
            <a:ext cx="5623859" cy="800219"/>
          </a:xfrm>
          <a:prstGeom prst="rect">
            <a:avLst/>
          </a:prstGeom>
          <a:solidFill>
            <a:srgbClr val="2BA09C"/>
          </a:solidFill>
        </p:spPr>
        <p:txBody>
          <a:bodyPr wrap="square" rtlCol="0" anchor="ctr">
            <a:spAutoFit/>
          </a:bodyPr>
          <a:lstStyle/>
          <a:p>
            <a:pPr algn="ctr"/>
            <a:endParaRPr lang="es-ES" sz="900" dirty="0">
              <a:solidFill>
                <a:schemeClr val="bg1"/>
              </a:solidFill>
            </a:endParaRPr>
          </a:p>
          <a:p>
            <a:pPr algn="ctr"/>
            <a:r>
              <a:rPr lang="es-ES" sz="2800" dirty="0">
                <a:solidFill>
                  <a:schemeClr val="bg1"/>
                </a:solidFill>
              </a:rPr>
              <a:t>Carencia de Auditores Adecuados 8%  </a:t>
            </a:r>
          </a:p>
          <a:p>
            <a:pPr algn="ctr"/>
            <a:r>
              <a:rPr lang="es-ES" sz="900" dirty="0">
                <a:solidFill>
                  <a:schemeClr val="bg1"/>
                </a:solidFill>
              </a:rPr>
              <a:t> </a:t>
            </a:r>
          </a:p>
        </p:txBody>
      </p:sp>
      <p:sp>
        <p:nvSpPr>
          <p:cNvPr id="11" name="CuadroTexto 10">
            <a:extLst>
              <a:ext uri="{FF2B5EF4-FFF2-40B4-BE49-F238E27FC236}">
                <a16:creationId xmlns:a16="http://schemas.microsoft.com/office/drawing/2014/main" id="{865980F2-8381-4148-A5CA-C8BDA790A7DD}"/>
              </a:ext>
            </a:extLst>
          </p:cNvPr>
          <p:cNvSpPr txBox="1"/>
          <p:nvPr/>
        </p:nvSpPr>
        <p:spPr>
          <a:xfrm>
            <a:off x="466793" y="5616225"/>
            <a:ext cx="5623859" cy="800219"/>
          </a:xfrm>
          <a:prstGeom prst="rect">
            <a:avLst/>
          </a:prstGeom>
          <a:solidFill>
            <a:srgbClr val="3CB6AD"/>
          </a:solidFill>
        </p:spPr>
        <p:txBody>
          <a:bodyPr wrap="square" rtlCol="0" anchor="ctr">
            <a:spAutoFit/>
          </a:bodyPr>
          <a:lstStyle/>
          <a:p>
            <a:pPr algn="ctr"/>
            <a:endParaRPr lang="es-ES" sz="900" dirty="0">
              <a:solidFill>
                <a:schemeClr val="bg1"/>
              </a:solidFill>
            </a:endParaRPr>
          </a:p>
          <a:p>
            <a:pPr algn="ctr"/>
            <a:r>
              <a:rPr lang="es-ES" sz="2800" dirty="0">
                <a:solidFill>
                  <a:schemeClr val="bg1"/>
                </a:solidFill>
              </a:rPr>
              <a:t>Otros 6%  </a:t>
            </a:r>
          </a:p>
          <a:p>
            <a:pPr algn="ctr"/>
            <a:r>
              <a:rPr lang="es-ES" sz="900" dirty="0">
                <a:solidFill>
                  <a:schemeClr val="bg1"/>
                </a:solidFill>
              </a:rPr>
              <a:t> </a:t>
            </a:r>
          </a:p>
        </p:txBody>
      </p:sp>
      <p:sp>
        <p:nvSpPr>
          <p:cNvPr id="12" name="CuadroTexto 11">
            <a:extLst>
              <a:ext uri="{FF2B5EF4-FFF2-40B4-BE49-F238E27FC236}">
                <a16:creationId xmlns:a16="http://schemas.microsoft.com/office/drawing/2014/main" id="{EBF39DFA-53F7-4EA9-8D8F-0BE19233384D}"/>
              </a:ext>
            </a:extLst>
          </p:cNvPr>
          <p:cNvSpPr txBox="1"/>
          <p:nvPr/>
        </p:nvSpPr>
        <p:spPr>
          <a:xfrm>
            <a:off x="6843268" y="4692895"/>
            <a:ext cx="4761443" cy="1323439"/>
          </a:xfrm>
          <a:prstGeom prst="rect">
            <a:avLst/>
          </a:prstGeom>
          <a:noFill/>
        </p:spPr>
        <p:txBody>
          <a:bodyPr wrap="square" rtlCol="0">
            <a:spAutoFit/>
          </a:bodyPr>
          <a:lstStyle/>
          <a:p>
            <a:r>
              <a:rPr lang="es-ES" sz="2000" dirty="0">
                <a:solidFill>
                  <a:schemeClr val="bg1">
                    <a:lumMod val="50000"/>
                  </a:schemeClr>
                </a:solidFill>
              </a:rPr>
              <a:t>Carencia de auditajes independientes 4%</a:t>
            </a:r>
          </a:p>
          <a:p>
            <a:r>
              <a:rPr lang="es-ES" sz="2000" dirty="0">
                <a:solidFill>
                  <a:schemeClr val="bg1">
                    <a:lumMod val="50000"/>
                  </a:schemeClr>
                </a:solidFill>
              </a:rPr>
              <a:t>Carencia de educación anti-fraude 2%</a:t>
            </a:r>
          </a:p>
          <a:p>
            <a:r>
              <a:rPr lang="es-ES" sz="2000" dirty="0">
                <a:solidFill>
                  <a:schemeClr val="bg1">
                    <a:lumMod val="50000"/>
                  </a:schemeClr>
                </a:solidFill>
              </a:rPr>
              <a:t>Carencia de claras líneas de autoridad 2%</a:t>
            </a:r>
          </a:p>
          <a:p>
            <a:r>
              <a:rPr lang="es-ES" sz="2000" dirty="0">
                <a:solidFill>
                  <a:schemeClr val="bg1">
                    <a:lumMod val="50000"/>
                  </a:schemeClr>
                </a:solidFill>
              </a:rPr>
              <a:t>Carencia de mecanismos de reporte &lt;1%</a:t>
            </a:r>
          </a:p>
        </p:txBody>
      </p:sp>
      <p:sp>
        <p:nvSpPr>
          <p:cNvPr id="2" name="Rectángulo 1">
            <a:extLst>
              <a:ext uri="{FF2B5EF4-FFF2-40B4-BE49-F238E27FC236}">
                <a16:creationId xmlns:a16="http://schemas.microsoft.com/office/drawing/2014/main" id="{62138133-0F87-4EFF-9107-3F13BC30031C}"/>
              </a:ext>
            </a:extLst>
          </p:cNvPr>
          <p:cNvSpPr/>
          <p:nvPr/>
        </p:nvSpPr>
        <p:spPr>
          <a:xfrm>
            <a:off x="323385" y="1215483"/>
            <a:ext cx="5999356" cy="1315844"/>
          </a:xfrm>
          <a:prstGeom prst="rect">
            <a:avLst/>
          </a:prstGeom>
          <a:noFill/>
          <a:ln w="57150">
            <a:solidFill>
              <a:srgbClr val="FF0000"/>
            </a:solidFill>
            <a:miter lim="400000"/>
          </a:ln>
        </p:spPr>
        <p:txBody>
          <a:bodyPr lIns="38090" tIns="38090" rIns="38090" bIns="38090" rtlCol="0" anchor="ctr"/>
          <a:lstStyle/>
          <a:p>
            <a:pPr algn="l" defTabSz="457063"/>
            <a:endParaRPr lang="es-ES" sz="2999" cap="none">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Rectángulo 12">
            <a:extLst>
              <a:ext uri="{FF2B5EF4-FFF2-40B4-BE49-F238E27FC236}">
                <a16:creationId xmlns:a16="http://schemas.microsoft.com/office/drawing/2014/main" id="{910820E3-5C64-4B9E-B88B-9283D9C0C250}"/>
              </a:ext>
            </a:extLst>
          </p:cNvPr>
          <p:cNvSpPr/>
          <p:nvPr/>
        </p:nvSpPr>
        <p:spPr>
          <a:xfrm>
            <a:off x="323385" y="3093445"/>
            <a:ext cx="5999356" cy="2522779"/>
          </a:xfrm>
          <a:prstGeom prst="rect">
            <a:avLst/>
          </a:prstGeom>
          <a:noFill/>
          <a:ln w="57150">
            <a:solidFill>
              <a:srgbClr val="FF0000"/>
            </a:solidFill>
            <a:miter lim="400000"/>
          </a:ln>
        </p:spPr>
        <p:txBody>
          <a:bodyPr lIns="38090" tIns="38090" rIns="38090" bIns="38090" rtlCol="0" anchor="ctr"/>
          <a:lstStyle/>
          <a:p>
            <a:pPr algn="l" defTabSz="457063"/>
            <a:endParaRPr lang="es-ES" sz="2999" cap="none">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Rectángulo 13">
            <a:extLst>
              <a:ext uri="{FF2B5EF4-FFF2-40B4-BE49-F238E27FC236}">
                <a16:creationId xmlns:a16="http://schemas.microsoft.com/office/drawing/2014/main" id="{79D8D5CB-F474-4F3D-897B-38DE5BF20F29}"/>
              </a:ext>
            </a:extLst>
          </p:cNvPr>
          <p:cNvSpPr/>
          <p:nvPr/>
        </p:nvSpPr>
        <p:spPr>
          <a:xfrm>
            <a:off x="6843268" y="4671559"/>
            <a:ext cx="4593171" cy="1323439"/>
          </a:xfrm>
          <a:prstGeom prst="rect">
            <a:avLst/>
          </a:prstGeom>
          <a:noFill/>
          <a:ln w="57150">
            <a:solidFill>
              <a:srgbClr val="FF0000"/>
            </a:solidFill>
            <a:miter lim="400000"/>
          </a:ln>
        </p:spPr>
        <p:txBody>
          <a:bodyPr lIns="38090" tIns="38090" rIns="38090" bIns="38090" rtlCol="0" anchor="ctr"/>
          <a:lstStyle/>
          <a:p>
            <a:pPr algn="l" defTabSz="457063"/>
            <a:endParaRPr lang="es-ES" sz="2999" cap="none">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CuadroTexto 14">
            <a:extLst>
              <a:ext uri="{FF2B5EF4-FFF2-40B4-BE49-F238E27FC236}">
                <a16:creationId xmlns:a16="http://schemas.microsoft.com/office/drawing/2014/main" id="{4F36BE2F-BB56-4FBB-BE43-61483564579E}"/>
              </a:ext>
            </a:extLst>
          </p:cNvPr>
          <p:cNvSpPr txBox="1"/>
          <p:nvPr/>
        </p:nvSpPr>
        <p:spPr>
          <a:xfrm>
            <a:off x="378494" y="6379567"/>
            <a:ext cx="8511505" cy="338554"/>
          </a:xfrm>
          <a:prstGeom prst="rect">
            <a:avLst/>
          </a:prstGeom>
          <a:noFill/>
        </p:spPr>
        <p:txBody>
          <a:bodyPr wrap="square" rtlCol="0">
            <a:spAutoFit/>
          </a:bodyPr>
          <a:lstStyle/>
          <a:p>
            <a:r>
              <a:rPr lang="es-ES" sz="1600" dirty="0">
                <a:solidFill>
                  <a:schemeClr val="bg2">
                    <a:lumMod val="50000"/>
                  </a:schemeClr>
                </a:solidFill>
              </a:rPr>
              <a:t>* </a:t>
            </a:r>
            <a:r>
              <a:rPr lang="en-US" sz="1600" dirty="0">
                <a:solidFill>
                  <a:schemeClr val="bg2">
                    <a:lumMod val="50000"/>
                  </a:schemeClr>
                </a:solidFill>
              </a:rPr>
              <a:t>2018 Global Study On Occupational Fraud And Abuse</a:t>
            </a:r>
            <a:endParaRPr lang="es-ES" sz="1600" dirty="0">
              <a:solidFill>
                <a:schemeClr val="bg2">
                  <a:lumMod val="50000"/>
                </a:schemeClr>
              </a:solidFill>
            </a:endParaRPr>
          </a:p>
        </p:txBody>
      </p:sp>
    </p:spTree>
    <p:extLst>
      <p:ext uri="{BB962C8B-B14F-4D97-AF65-F5344CB8AC3E}">
        <p14:creationId xmlns:p14="http://schemas.microsoft.com/office/powerpoint/2010/main" val="974552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0" grpId="0" animBg="1"/>
      <p:bldP spid="11" grpId="0" animBg="1"/>
      <p:bldP spid="12" grpId="0"/>
      <p:bldP spid="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ED4CE06-4927-461C-AA90-6AC3667ACE8F}"/>
              </a:ext>
            </a:extLst>
          </p:cNvPr>
          <p:cNvSpPr/>
          <p:nvPr/>
        </p:nvSpPr>
        <p:spPr>
          <a:xfrm>
            <a:off x="1911859" y="1911739"/>
            <a:ext cx="3228111" cy="3411514"/>
          </a:xfrm>
          <a:prstGeom prst="ellipse">
            <a:avLst/>
          </a:prstGeom>
          <a:solidFill>
            <a:schemeClr val="bg1">
              <a:lumMod val="85000"/>
            </a:schemeClr>
          </a:solidFill>
          <a:ln w="12700">
            <a:noFill/>
            <a:miter lim="400000"/>
          </a:ln>
        </p:spPr>
        <p:txBody>
          <a:bodyPr lIns="38090" tIns="38090" rIns="38090" bIns="38090" rtlCol="0" anchor="ctr"/>
          <a:lstStyle/>
          <a:p>
            <a:pPr algn="ctr" defTabSz="457063"/>
            <a:endParaRPr lang="es-ES" sz="2400"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Elipse 6">
            <a:extLst>
              <a:ext uri="{FF2B5EF4-FFF2-40B4-BE49-F238E27FC236}">
                <a16:creationId xmlns:a16="http://schemas.microsoft.com/office/drawing/2014/main" id="{9617B113-6D7D-41E9-B8FA-565941AC5048}"/>
              </a:ext>
            </a:extLst>
          </p:cNvPr>
          <p:cNvSpPr/>
          <p:nvPr/>
        </p:nvSpPr>
        <p:spPr>
          <a:xfrm>
            <a:off x="5049925" y="2278518"/>
            <a:ext cx="2596796" cy="2744332"/>
          </a:xfrm>
          <a:prstGeom prst="ellipse">
            <a:avLst/>
          </a:prstGeom>
          <a:solidFill>
            <a:schemeClr val="bg1">
              <a:lumMod val="85000"/>
            </a:schemeClr>
          </a:solidFill>
          <a:ln w="12700">
            <a:noFill/>
            <a:miter lim="400000"/>
          </a:ln>
        </p:spPr>
        <p:txBody>
          <a:bodyPr lIns="38090" tIns="38090" rIns="38090" bIns="38090" rtlCol="0" anchor="ctr"/>
          <a:lstStyle/>
          <a:p>
            <a:pPr algn="ctr" defTabSz="457063"/>
            <a:endParaRPr lang="es-ES" sz="2400"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Rectangle 23">
            <a:extLst>
              <a:ext uri="{FF2B5EF4-FFF2-40B4-BE49-F238E27FC236}">
                <a16:creationId xmlns:a16="http://schemas.microsoft.com/office/drawing/2014/main" id="{A84DCEE2-1173-498F-B152-A85B961286D2}"/>
              </a:ext>
            </a:extLst>
          </p:cNvPr>
          <p:cNvSpPr>
            <a:spLocks/>
          </p:cNvSpPr>
          <p:nvPr/>
        </p:nvSpPr>
        <p:spPr bwMode="auto">
          <a:xfrm>
            <a:off x="5272329" y="634187"/>
            <a:ext cx="1636666" cy="401072"/>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1500" b="1" spc="600" dirty="0">
                <a:solidFill>
                  <a:schemeClr val="bg1">
                    <a:lumMod val="85000"/>
                  </a:schemeClr>
                </a:solidFill>
                <a:latin typeface="Montserrat" charset="0"/>
                <a:ea typeface="Montserrat" charset="0"/>
                <a:cs typeface="Montserrat" charset="0"/>
                <a:sym typeface="Bebas Neue" charset="0"/>
              </a:rPr>
              <a:t>EVITARLO</a:t>
            </a:r>
          </a:p>
        </p:txBody>
      </p:sp>
      <p:sp>
        <p:nvSpPr>
          <p:cNvPr id="4" name="Rectangle 25">
            <a:extLst>
              <a:ext uri="{FF2B5EF4-FFF2-40B4-BE49-F238E27FC236}">
                <a16:creationId xmlns:a16="http://schemas.microsoft.com/office/drawing/2014/main" id="{31B3ED54-7D52-4B7D-922B-62E6F38B950C}"/>
              </a:ext>
            </a:extLst>
          </p:cNvPr>
          <p:cNvSpPr>
            <a:spLocks/>
          </p:cNvSpPr>
          <p:nvPr/>
        </p:nvSpPr>
        <p:spPr bwMode="auto">
          <a:xfrm>
            <a:off x="5067147" y="308683"/>
            <a:ext cx="2047035" cy="474489"/>
          </a:xfrm>
          <a:prstGeom prst="rect">
            <a:avLst/>
          </a:prstGeom>
          <a:noFill/>
          <a:ln>
            <a:noFill/>
          </a:ln>
          <a:extLst>
            <a:ext uri="{909E8E84-426E-40dd-AFC4-6F175D3DCCD1}"/>
            <a:ext uri="{91240B29-F687-4f45-9708-019B960494DF}"/>
          </a:extLst>
        </p:spPr>
        <p:txBody>
          <a:bodyPr wrap="none" lIns="0" tIns="0" rIns="0" bIns="0" anchor="ctr">
            <a:spAutoFit/>
          </a:bodyPr>
          <a:lstStyle/>
          <a:p>
            <a:pPr algn="ctr" defTabSz="2286000">
              <a:lnSpc>
                <a:spcPts val="3700"/>
              </a:lnSpc>
              <a:defRPr/>
            </a:pPr>
            <a:r>
              <a:rPr lang="en-US" sz="3200" b="1" spc="300" dirty="0">
                <a:solidFill>
                  <a:schemeClr val="tx2"/>
                </a:solidFill>
                <a:latin typeface="Montserrat" charset="0"/>
                <a:ea typeface="Montserrat" charset="0"/>
                <a:cs typeface="Montserrat" charset="0"/>
                <a:sym typeface="Bebas Neue" charset="0"/>
              </a:rPr>
              <a:t>FRAUDE</a:t>
            </a:r>
          </a:p>
        </p:txBody>
      </p:sp>
      <p:sp>
        <p:nvSpPr>
          <p:cNvPr id="5" name="Elipse 4">
            <a:extLst>
              <a:ext uri="{FF2B5EF4-FFF2-40B4-BE49-F238E27FC236}">
                <a16:creationId xmlns:a16="http://schemas.microsoft.com/office/drawing/2014/main" id="{135A7EE7-2202-437A-A0F4-7618E48CA9AB}"/>
              </a:ext>
            </a:extLst>
          </p:cNvPr>
          <p:cNvSpPr/>
          <p:nvPr/>
        </p:nvSpPr>
        <p:spPr>
          <a:xfrm>
            <a:off x="2179600" y="2159310"/>
            <a:ext cx="2709747" cy="2863700"/>
          </a:xfrm>
          <a:prstGeom prst="ellipse">
            <a:avLst/>
          </a:prstGeom>
          <a:solidFill>
            <a:schemeClr val="accent2">
              <a:lumMod val="75000"/>
            </a:schemeClr>
          </a:solidFill>
          <a:ln w="12700">
            <a:noFill/>
            <a:miter lim="400000"/>
          </a:ln>
        </p:spPr>
        <p:txBody>
          <a:bodyPr lIns="38090" tIns="38090" rIns="38090" bIns="38090" rtlCol="0" anchor="ctr"/>
          <a:lstStyle/>
          <a:p>
            <a:pPr algn="ctr" defTabSz="457063"/>
            <a:r>
              <a:rPr lang="es-ES" sz="2999"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Control</a:t>
            </a:r>
          </a:p>
          <a:p>
            <a:pPr algn="ctr" defTabSz="457063"/>
            <a:r>
              <a:rPr lang="es-ES" sz="2999"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Corporativo</a:t>
            </a:r>
          </a:p>
          <a:p>
            <a:pPr algn="ctr" defTabSz="457063"/>
            <a:r>
              <a:rPr lang="es-ES" sz="2999" b="1"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60%</a:t>
            </a:r>
            <a:endParaRPr lang="es-ES" sz="2999"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Elipse 5">
            <a:extLst>
              <a:ext uri="{FF2B5EF4-FFF2-40B4-BE49-F238E27FC236}">
                <a16:creationId xmlns:a16="http://schemas.microsoft.com/office/drawing/2014/main" id="{10EFE0C0-633A-4F68-8452-221CF5770012}"/>
              </a:ext>
            </a:extLst>
          </p:cNvPr>
          <p:cNvSpPr/>
          <p:nvPr/>
        </p:nvSpPr>
        <p:spPr>
          <a:xfrm>
            <a:off x="5251761" y="2487574"/>
            <a:ext cx="2188543" cy="2312884"/>
          </a:xfrm>
          <a:prstGeom prst="ellipse">
            <a:avLst/>
          </a:prstGeom>
          <a:solidFill>
            <a:schemeClr val="accent2">
              <a:lumMod val="60000"/>
              <a:lumOff val="40000"/>
            </a:schemeClr>
          </a:solidFill>
          <a:ln w="12700">
            <a:noFill/>
            <a:miter lim="400000"/>
          </a:ln>
        </p:spPr>
        <p:txBody>
          <a:bodyPr lIns="38090" tIns="38090" rIns="38090" bIns="38090" rtlCol="0" anchor="ctr"/>
          <a:lstStyle/>
          <a:p>
            <a:pPr algn="ctr" defTabSz="457063"/>
            <a:r>
              <a:rPr lang="es-ES" sz="2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Cultura</a:t>
            </a:r>
          </a:p>
          <a:p>
            <a:pPr algn="ctr" defTabSz="457063"/>
            <a:r>
              <a:rPr lang="es-ES" sz="2400"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Corporativa</a:t>
            </a:r>
          </a:p>
          <a:p>
            <a:pPr algn="ctr" defTabSz="457063"/>
            <a:r>
              <a:rPr lang="es-ES" sz="2400" b="1"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21%</a:t>
            </a:r>
            <a:endParaRPr lang="es-ES" sz="2400"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Elipse 8">
            <a:extLst>
              <a:ext uri="{FF2B5EF4-FFF2-40B4-BE49-F238E27FC236}">
                <a16:creationId xmlns:a16="http://schemas.microsoft.com/office/drawing/2014/main" id="{11AD94CB-624F-40D9-AA9E-6F53C6611749}"/>
              </a:ext>
            </a:extLst>
          </p:cNvPr>
          <p:cNvSpPr/>
          <p:nvPr/>
        </p:nvSpPr>
        <p:spPr>
          <a:xfrm>
            <a:off x="7569405" y="2646398"/>
            <a:ext cx="2042947" cy="2159016"/>
          </a:xfrm>
          <a:prstGeom prst="ellipse">
            <a:avLst/>
          </a:prstGeom>
          <a:solidFill>
            <a:schemeClr val="bg1">
              <a:lumMod val="85000"/>
            </a:schemeClr>
          </a:solidFill>
          <a:ln w="12700">
            <a:noFill/>
            <a:miter lim="400000"/>
          </a:ln>
        </p:spPr>
        <p:txBody>
          <a:bodyPr lIns="38090" tIns="38090" rIns="38090" bIns="38090" rtlCol="0" anchor="ctr"/>
          <a:lstStyle/>
          <a:p>
            <a:pPr algn="ctr" defTabSz="457063"/>
            <a:endParaRPr lang="es-ES" sz="2400"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Elipse 9">
            <a:extLst>
              <a:ext uri="{FF2B5EF4-FFF2-40B4-BE49-F238E27FC236}">
                <a16:creationId xmlns:a16="http://schemas.microsoft.com/office/drawing/2014/main" id="{266F1BDC-F7A0-4A12-8FFE-7494C8E9E6F4}"/>
              </a:ext>
            </a:extLst>
          </p:cNvPr>
          <p:cNvSpPr/>
          <p:nvPr/>
        </p:nvSpPr>
        <p:spPr>
          <a:xfrm>
            <a:off x="7779372" y="2856758"/>
            <a:ext cx="1620792" cy="1712877"/>
          </a:xfrm>
          <a:prstGeom prst="ellipse">
            <a:avLst/>
          </a:prstGeom>
          <a:solidFill>
            <a:schemeClr val="bg2">
              <a:lumMod val="50000"/>
            </a:schemeClr>
          </a:solidFill>
          <a:ln w="12700">
            <a:noFill/>
            <a:miter lim="400000"/>
          </a:ln>
        </p:spPr>
        <p:txBody>
          <a:bodyPr lIns="38090" tIns="38090" rIns="38090" bIns="38090" rtlCol="0" anchor="ctr"/>
          <a:lstStyle/>
          <a:p>
            <a:pPr algn="ctr" defTabSz="457063"/>
            <a:r>
              <a:rPr lang="es-ES" sz="2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Fuera Control</a:t>
            </a:r>
            <a:endParaRPr lang="es-ES" sz="2400"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a:p>
            <a:pPr algn="ctr" defTabSz="457063"/>
            <a:r>
              <a:rPr lang="es-ES" sz="2400" b="1"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19%</a:t>
            </a:r>
            <a:endParaRPr lang="es-ES" sz="2400" b="1" cap="none"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extLst>
      <p:ext uri="{BB962C8B-B14F-4D97-AF65-F5344CB8AC3E}">
        <p14:creationId xmlns:p14="http://schemas.microsoft.com/office/powerpoint/2010/main" val="2250071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9" grpId="0" animBg="1"/>
      <p:bldP spid="10"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95000"/>
            <a:lumOff val="5000"/>
          </a:schemeClr>
        </a:solidFill>
        <a:ln w="12700">
          <a:noFill/>
          <a:miter lim="400000"/>
        </a:ln>
      </a:spPr>
      <a:bodyPr lIns="38090" tIns="38090" rIns="38090" bIns="38090" anchor="ctr"/>
      <a:lstStyle>
        <a:defPPr algn="l" defTabSz="457063">
          <a:defRPr sz="2999"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41365</TotalTime>
  <Words>1209</Words>
  <Application>Microsoft Office PowerPoint</Application>
  <PresentationFormat>Panorámica</PresentationFormat>
  <Paragraphs>214</Paragraphs>
  <Slides>37</Slides>
  <Notes>8</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37</vt:i4>
      </vt:variant>
    </vt:vector>
  </HeadingPairs>
  <TitlesOfParts>
    <vt:vector size="53" baseType="lpstr">
      <vt:lpstr>MS PGothic</vt:lpstr>
      <vt:lpstr>Arial</vt:lpstr>
      <vt:lpstr>Bebas Neue</vt:lpstr>
      <vt:lpstr>Calibri</vt:lpstr>
      <vt:lpstr>Calibri Light</vt:lpstr>
      <vt:lpstr>Gill Sans</vt:lpstr>
      <vt:lpstr>Lato Light</vt:lpstr>
      <vt:lpstr>Montserrat</vt:lpstr>
      <vt:lpstr>Montserrat Hairline</vt:lpstr>
      <vt:lpstr>Montserrat Semi</vt:lpstr>
      <vt:lpstr>Open Sans Light</vt:lpstr>
      <vt:lpstr>Poppins SemiBold</vt:lpstr>
      <vt:lpstr>Source Sans Pro</vt:lpstr>
      <vt:lpstr>Source Sans Pro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Importancia Nuevas Tecnologías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Otros Usos</vt:lpstr>
      <vt:lpstr>Presentación de PowerPoint</vt:lpstr>
      <vt:lpstr>Presentación de PowerPoint</vt:lpstr>
      <vt:lpstr>Presentación de PowerPoint</vt:lpstr>
      <vt:lpstr>Presentación de PowerPoint</vt:lpstr>
      <vt:lpstr>Importancia Humana</vt:lpstr>
      <vt:lpstr>Presentación de PowerPoint</vt:lpstr>
      <vt:lpstr>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Lara Pascual-Salcedo</dc:creator>
  <cp:lastModifiedBy>Lara Pascual-Salcedo</cp:lastModifiedBy>
  <cp:revision>462</cp:revision>
  <dcterms:created xsi:type="dcterms:W3CDTF">2018-05-06T11:25:54Z</dcterms:created>
  <dcterms:modified xsi:type="dcterms:W3CDTF">2018-11-20T15:26:31Z</dcterms:modified>
</cp:coreProperties>
</file>